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1" r:id="rId2"/>
    <p:sldId id="312" r:id="rId3"/>
    <p:sldId id="313" r:id="rId4"/>
    <p:sldId id="315" r:id="rId5"/>
    <p:sldId id="318" r:id="rId6"/>
    <p:sldId id="309" r:id="rId7"/>
    <p:sldId id="310" r:id="rId8"/>
    <p:sldId id="319" r:id="rId9"/>
    <p:sldId id="322" r:id="rId10"/>
    <p:sldId id="307" r:id="rId11"/>
    <p:sldId id="303" r:id="rId12"/>
    <p:sldId id="305" r:id="rId13"/>
    <p:sldId id="286" r:id="rId14"/>
    <p:sldId id="321" r:id="rId15"/>
    <p:sldId id="256" r:id="rId16"/>
    <p:sldId id="283" r:id="rId17"/>
    <p:sldId id="285" r:id="rId18"/>
    <p:sldId id="288" r:id="rId19"/>
    <p:sldId id="290" r:id="rId20"/>
    <p:sldId id="287" r:id="rId21"/>
    <p:sldId id="291" r:id="rId22"/>
    <p:sldId id="292" r:id="rId23"/>
    <p:sldId id="295" r:id="rId24"/>
    <p:sldId id="296" r:id="rId25"/>
    <p:sldId id="297" r:id="rId26"/>
    <p:sldId id="299" r:id="rId27"/>
    <p:sldId id="300" r:id="rId28"/>
    <p:sldId id="301" r:id="rId29"/>
    <p:sldId id="257" r:id="rId30"/>
    <p:sldId id="268" r:id="rId31"/>
    <p:sldId id="269" r:id="rId32"/>
    <p:sldId id="270" r:id="rId33"/>
    <p:sldId id="272" r:id="rId34"/>
    <p:sldId id="273" r:id="rId35"/>
    <p:sldId id="274" r:id="rId36"/>
    <p:sldId id="275" r:id="rId37"/>
    <p:sldId id="314" r:id="rId38"/>
    <p:sldId id="31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4FB60-8547-F437-E6D9-B1A4906120E4}" v="47" dt="2024-04-28T20:52:09.054"/>
    <p1510:client id="{695F5737-1494-951D-D098-EFF33CD070A6}" v="212" dt="2024-04-28T23:09:26.940"/>
    <p1510:client id="{784FEFB8-124F-AD7E-2DC6-0C8F2B3858AF}" v="1545" dt="2024-04-29T19:34:16.047"/>
    <p1510:client id="{89138912-3E53-F6A8-6244-8220B09AC142}" v="38" dt="2024-04-29T06:03:08.854"/>
    <p1510:client id="{9764D0BE-921D-87D1-DB19-E9F1B67D9CA5}" v="7" dt="2024-04-28T18:58:02.303"/>
    <p1510:client id="{ADD53C01-3CAA-2160-CFBC-43FE199CD764}" v="700" dt="2024-04-29T17:10:00.494"/>
    <p1510:client id="{B421984A-EC53-4C81-5E62-4A2C69B3978E}" v="10" dt="2024-04-29T20:00:37.136"/>
    <p1510:client id="{E68CCDAB-9BA4-77AF-0920-20B17848B7C8}" v="1539" dt="2024-04-29T17:47:25.297"/>
    <p1510:client id="{E8DE1F5D-43CE-D975-8204-1318D3284B84}" v="21" dt="2024-04-29T19:11:59.217"/>
    <p1510:client id="{F63A5D34-51B0-2417-E1E8-CAB5144D8F9E}" v="32" dt="2024-04-29T06:22:00.595"/>
    <p1510:client id="{F77F0F5F-9A49-C07A-9629-E4CE3BAC104E}" v="479" dt="2024-04-28T23:00:43.430"/>
    <p1510:client id="{FDAE3E39-CB00-E04B-77A0-1B26F73E9305}" v="15" dt="2024-04-29T20:02:06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4" Type="http://schemas.openxmlformats.org/officeDocument/2006/relationships/image" Target="../media/image7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4CDC71-E446-456F-92AA-54FF0192A97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22B1A5-3907-45AE-A306-EB9EDACAE5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Introduction</a:t>
          </a:r>
        </a:p>
      </dgm:t>
    </dgm:pt>
    <dgm:pt modelId="{DC5E0FF4-EBF3-4714-97E1-AD2B4447C612}" type="parTrans" cxnId="{AD60AD8E-1743-421D-AF82-E561DAA2D733}">
      <dgm:prSet/>
      <dgm:spPr/>
      <dgm:t>
        <a:bodyPr/>
        <a:lstStyle/>
        <a:p>
          <a:endParaRPr lang="en-US"/>
        </a:p>
      </dgm:t>
    </dgm:pt>
    <dgm:pt modelId="{7D0C44B8-6691-44DB-A518-7B92CFAF5BF2}" type="sibTrans" cxnId="{AD60AD8E-1743-421D-AF82-E561DAA2D733}">
      <dgm:prSet/>
      <dgm:spPr/>
      <dgm:t>
        <a:bodyPr/>
        <a:lstStyle/>
        <a:p>
          <a:endParaRPr lang="en-US"/>
        </a:p>
      </dgm:t>
    </dgm:pt>
    <dgm:pt modelId="{773D586E-F8EC-4111-B2DE-A45B74DC1E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Visualizations</a:t>
          </a:r>
        </a:p>
      </dgm:t>
    </dgm:pt>
    <dgm:pt modelId="{4A670094-FE59-456D-A822-355D5C1C558D}" type="parTrans" cxnId="{66CC7E92-9CA5-4D12-90EE-18C4E4BCB92B}">
      <dgm:prSet/>
      <dgm:spPr/>
      <dgm:t>
        <a:bodyPr/>
        <a:lstStyle/>
        <a:p>
          <a:endParaRPr lang="en-US"/>
        </a:p>
      </dgm:t>
    </dgm:pt>
    <dgm:pt modelId="{95A23568-D244-4924-8EB3-01823B9D64FC}" type="sibTrans" cxnId="{66CC7E92-9CA5-4D12-90EE-18C4E4BCB92B}">
      <dgm:prSet/>
      <dgm:spPr/>
      <dgm:t>
        <a:bodyPr/>
        <a:lstStyle/>
        <a:p>
          <a:endParaRPr lang="en-US"/>
        </a:p>
      </dgm:t>
    </dgm:pt>
    <dgm:pt modelId="{4D69F36D-E696-49D9-B9A0-C7F12E9427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Statistical Analysis</a:t>
          </a:r>
        </a:p>
      </dgm:t>
    </dgm:pt>
    <dgm:pt modelId="{83FDEF45-0615-4D0C-872C-575B9E979E52}" type="parTrans" cxnId="{FAA3C3AC-4FCD-4B98-837D-5DB23DC8EA94}">
      <dgm:prSet/>
      <dgm:spPr/>
      <dgm:t>
        <a:bodyPr/>
        <a:lstStyle/>
        <a:p>
          <a:endParaRPr lang="en-US"/>
        </a:p>
      </dgm:t>
    </dgm:pt>
    <dgm:pt modelId="{F2CF3FA2-0335-41F3-A668-014546855F9A}" type="sibTrans" cxnId="{FAA3C3AC-4FCD-4B98-837D-5DB23DC8EA94}">
      <dgm:prSet/>
      <dgm:spPr/>
      <dgm:t>
        <a:bodyPr/>
        <a:lstStyle/>
        <a:p>
          <a:endParaRPr lang="en-US"/>
        </a:p>
      </dgm:t>
    </dgm:pt>
    <dgm:pt modelId="{BF3A9DB3-0582-45C4-B95B-B227D3F260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Modelling Analysis</a:t>
          </a:r>
        </a:p>
      </dgm:t>
    </dgm:pt>
    <dgm:pt modelId="{25AA50F0-120F-4F83-9D7C-86DF60281E99}" type="parTrans" cxnId="{2F75635A-0B36-4E9A-9EF5-273AED171FDB}">
      <dgm:prSet/>
      <dgm:spPr/>
      <dgm:t>
        <a:bodyPr/>
        <a:lstStyle/>
        <a:p>
          <a:endParaRPr lang="en-US"/>
        </a:p>
      </dgm:t>
    </dgm:pt>
    <dgm:pt modelId="{4433C8D9-8222-4CB1-A3B1-29A013247EEE}" type="sibTrans" cxnId="{2F75635A-0B36-4E9A-9EF5-273AED171FDB}">
      <dgm:prSet/>
      <dgm:spPr/>
      <dgm:t>
        <a:bodyPr/>
        <a:lstStyle/>
        <a:p>
          <a:endParaRPr lang="en-US"/>
        </a:p>
      </dgm:t>
    </dgm:pt>
    <dgm:pt modelId="{68054AD9-4482-4755-B835-9F0A6EDCFF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Lesson learned</a:t>
          </a:r>
        </a:p>
      </dgm:t>
    </dgm:pt>
    <dgm:pt modelId="{D4353688-6316-48B0-B23A-204A853809EC}" type="parTrans" cxnId="{E6BE36F1-F23F-4849-B0E5-EA901B727EB9}">
      <dgm:prSet/>
      <dgm:spPr/>
      <dgm:t>
        <a:bodyPr/>
        <a:lstStyle/>
        <a:p>
          <a:endParaRPr lang="en-US"/>
        </a:p>
      </dgm:t>
    </dgm:pt>
    <dgm:pt modelId="{648BE52C-CF51-4082-9816-20D232619440}" type="sibTrans" cxnId="{E6BE36F1-F23F-4849-B0E5-EA901B727EB9}">
      <dgm:prSet/>
      <dgm:spPr/>
      <dgm:t>
        <a:bodyPr/>
        <a:lstStyle/>
        <a:p>
          <a:endParaRPr lang="en-US"/>
        </a:p>
      </dgm:t>
    </dgm:pt>
    <dgm:pt modelId="{F5976BA8-850F-45B0-95A2-6D9056046FCD}" type="pres">
      <dgm:prSet presAssocID="{BB4CDC71-E446-456F-92AA-54FF0192A975}" presName="root" presStyleCnt="0">
        <dgm:presLayoutVars>
          <dgm:dir/>
          <dgm:resizeHandles val="exact"/>
        </dgm:presLayoutVars>
      </dgm:prSet>
      <dgm:spPr/>
    </dgm:pt>
    <dgm:pt modelId="{DC447C4D-FD7D-4AF7-943A-68871D14AFDE}" type="pres">
      <dgm:prSet presAssocID="{3022B1A5-3907-45AE-A306-EB9EDACAE565}" presName="compNode" presStyleCnt="0"/>
      <dgm:spPr/>
    </dgm:pt>
    <dgm:pt modelId="{2B232E3F-82E1-4574-B74C-7AFCED499516}" type="pres">
      <dgm:prSet presAssocID="{3022B1A5-3907-45AE-A306-EB9EDACAE565}" presName="iconBgRect" presStyleLbl="bgShp" presStyleIdx="0" presStyleCnt="5"/>
      <dgm:spPr/>
    </dgm:pt>
    <dgm:pt modelId="{2F220BAF-51F4-4D43-94BF-0DAEA8246BDA}" type="pres">
      <dgm:prSet presAssocID="{3022B1A5-3907-45AE-A306-EB9EDACAE56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1D5BB0B7-ABC6-4CB2-AF9B-C70F54285890}" type="pres">
      <dgm:prSet presAssocID="{3022B1A5-3907-45AE-A306-EB9EDACAE565}" presName="spaceRect" presStyleCnt="0"/>
      <dgm:spPr/>
    </dgm:pt>
    <dgm:pt modelId="{33407B44-857C-4333-AFF0-BCDD559A33B3}" type="pres">
      <dgm:prSet presAssocID="{3022B1A5-3907-45AE-A306-EB9EDACAE565}" presName="textRect" presStyleLbl="revTx" presStyleIdx="0" presStyleCnt="5">
        <dgm:presLayoutVars>
          <dgm:chMax val="1"/>
          <dgm:chPref val="1"/>
        </dgm:presLayoutVars>
      </dgm:prSet>
      <dgm:spPr/>
    </dgm:pt>
    <dgm:pt modelId="{8A313474-1CB5-41B3-B305-9E944AAD3E35}" type="pres">
      <dgm:prSet presAssocID="{7D0C44B8-6691-44DB-A518-7B92CFAF5BF2}" presName="sibTrans" presStyleCnt="0"/>
      <dgm:spPr/>
    </dgm:pt>
    <dgm:pt modelId="{D83CE3F9-9C91-4E86-B410-B3CBBD4E6F9C}" type="pres">
      <dgm:prSet presAssocID="{773D586E-F8EC-4111-B2DE-A45B74DC1E75}" presName="compNode" presStyleCnt="0"/>
      <dgm:spPr/>
    </dgm:pt>
    <dgm:pt modelId="{0165201B-FF85-4E57-BB9E-E96F5BD68534}" type="pres">
      <dgm:prSet presAssocID="{773D586E-F8EC-4111-B2DE-A45B74DC1E75}" presName="iconBgRect" presStyleLbl="bgShp" presStyleIdx="1" presStyleCnt="5"/>
      <dgm:spPr/>
    </dgm:pt>
    <dgm:pt modelId="{4B49F168-E9AA-4E25-B8FB-F55BF3B03DAD}" type="pres">
      <dgm:prSet presAssocID="{773D586E-F8EC-4111-B2DE-A45B74DC1E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 Dashboard"/>
        </a:ext>
      </dgm:extLst>
    </dgm:pt>
    <dgm:pt modelId="{783C5956-C4CB-4B7B-99D8-1CC299E2ABFF}" type="pres">
      <dgm:prSet presAssocID="{773D586E-F8EC-4111-B2DE-A45B74DC1E75}" presName="spaceRect" presStyleCnt="0"/>
      <dgm:spPr/>
    </dgm:pt>
    <dgm:pt modelId="{3FEF46AC-2680-48B6-86F7-591769FD16A0}" type="pres">
      <dgm:prSet presAssocID="{773D586E-F8EC-4111-B2DE-A45B74DC1E75}" presName="textRect" presStyleLbl="revTx" presStyleIdx="1" presStyleCnt="5">
        <dgm:presLayoutVars>
          <dgm:chMax val="1"/>
          <dgm:chPref val="1"/>
        </dgm:presLayoutVars>
      </dgm:prSet>
      <dgm:spPr/>
    </dgm:pt>
    <dgm:pt modelId="{8EAC6FD3-5BB5-48D0-A431-C1E2EF01A831}" type="pres">
      <dgm:prSet presAssocID="{95A23568-D244-4924-8EB3-01823B9D64FC}" presName="sibTrans" presStyleCnt="0"/>
      <dgm:spPr/>
    </dgm:pt>
    <dgm:pt modelId="{406FAB43-8B74-401C-A4E4-28647572643B}" type="pres">
      <dgm:prSet presAssocID="{4D69F36D-E696-49D9-B9A0-C7F12E942774}" presName="compNode" presStyleCnt="0"/>
      <dgm:spPr/>
    </dgm:pt>
    <dgm:pt modelId="{3B2094D4-A6FF-4C5C-8A33-EDE30F4BCFF4}" type="pres">
      <dgm:prSet presAssocID="{4D69F36D-E696-49D9-B9A0-C7F12E942774}" presName="iconBgRect" presStyleLbl="bgShp" presStyleIdx="2" presStyleCnt="5"/>
      <dgm:spPr/>
    </dgm:pt>
    <dgm:pt modelId="{F6C41874-B454-43F1-ACA8-A5C431C55AA3}" type="pres">
      <dgm:prSet presAssocID="{4D69F36D-E696-49D9-B9A0-C7F12E94277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CAC4F543-D52B-4D2C-BBBC-B986589D8B85}" type="pres">
      <dgm:prSet presAssocID="{4D69F36D-E696-49D9-B9A0-C7F12E942774}" presName="spaceRect" presStyleCnt="0"/>
      <dgm:spPr/>
    </dgm:pt>
    <dgm:pt modelId="{63DE0B54-F98E-48FF-8E3F-C2FB8DC6E394}" type="pres">
      <dgm:prSet presAssocID="{4D69F36D-E696-49D9-B9A0-C7F12E942774}" presName="textRect" presStyleLbl="revTx" presStyleIdx="2" presStyleCnt="5">
        <dgm:presLayoutVars>
          <dgm:chMax val="1"/>
          <dgm:chPref val="1"/>
        </dgm:presLayoutVars>
      </dgm:prSet>
      <dgm:spPr/>
    </dgm:pt>
    <dgm:pt modelId="{461B9CBF-DEDE-4781-AC3C-F3CFDF67265C}" type="pres">
      <dgm:prSet presAssocID="{F2CF3FA2-0335-41F3-A668-014546855F9A}" presName="sibTrans" presStyleCnt="0"/>
      <dgm:spPr/>
    </dgm:pt>
    <dgm:pt modelId="{3D6BFBE0-B1BF-482E-B0AD-216C82CCBB9C}" type="pres">
      <dgm:prSet presAssocID="{BF3A9DB3-0582-45C4-B95B-B227D3F26045}" presName="compNode" presStyleCnt="0"/>
      <dgm:spPr/>
    </dgm:pt>
    <dgm:pt modelId="{355021F5-ADEF-4324-B5C2-E8E7C5079EDF}" type="pres">
      <dgm:prSet presAssocID="{BF3A9DB3-0582-45C4-B95B-B227D3F26045}" presName="iconBgRect" presStyleLbl="bgShp" presStyleIdx="3" presStyleCnt="5"/>
      <dgm:spPr/>
    </dgm:pt>
    <dgm:pt modelId="{8FE54465-61F3-4E48-B5C7-4CBE132BCA74}" type="pres">
      <dgm:prSet presAssocID="{BF3A9DB3-0582-45C4-B95B-B227D3F260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683767AD-31E5-4FCF-BD86-DF1D84BB95A7}" type="pres">
      <dgm:prSet presAssocID="{BF3A9DB3-0582-45C4-B95B-B227D3F26045}" presName="spaceRect" presStyleCnt="0"/>
      <dgm:spPr/>
    </dgm:pt>
    <dgm:pt modelId="{94E60F22-F1AC-4947-A8A7-EF9CFCDBC68B}" type="pres">
      <dgm:prSet presAssocID="{BF3A9DB3-0582-45C4-B95B-B227D3F26045}" presName="textRect" presStyleLbl="revTx" presStyleIdx="3" presStyleCnt="5">
        <dgm:presLayoutVars>
          <dgm:chMax val="1"/>
          <dgm:chPref val="1"/>
        </dgm:presLayoutVars>
      </dgm:prSet>
      <dgm:spPr/>
    </dgm:pt>
    <dgm:pt modelId="{EB73EDE4-B38C-4156-B254-1D6B814741BE}" type="pres">
      <dgm:prSet presAssocID="{4433C8D9-8222-4CB1-A3B1-29A013247EEE}" presName="sibTrans" presStyleCnt="0"/>
      <dgm:spPr/>
    </dgm:pt>
    <dgm:pt modelId="{5ABBC5F1-B3EC-4DF3-A97B-578DD6EA47E8}" type="pres">
      <dgm:prSet presAssocID="{68054AD9-4482-4755-B835-9F0A6EDCFF41}" presName="compNode" presStyleCnt="0"/>
      <dgm:spPr/>
    </dgm:pt>
    <dgm:pt modelId="{A5FF66E5-BB47-42AE-9299-99CD3113F0C7}" type="pres">
      <dgm:prSet presAssocID="{68054AD9-4482-4755-B835-9F0A6EDCFF41}" presName="iconBgRect" presStyleLbl="bgShp" presStyleIdx="4" presStyleCnt="5"/>
      <dgm:spPr/>
    </dgm:pt>
    <dgm:pt modelId="{7913E1B9-AFF6-48B9-AADC-14D88E405933}" type="pres">
      <dgm:prSet presAssocID="{68054AD9-4482-4755-B835-9F0A6EDCFF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B7CF2056-698D-4FB2-97B0-46EDAD515F0E}" type="pres">
      <dgm:prSet presAssocID="{68054AD9-4482-4755-B835-9F0A6EDCFF41}" presName="spaceRect" presStyleCnt="0"/>
      <dgm:spPr/>
    </dgm:pt>
    <dgm:pt modelId="{2B8D829E-4332-4061-B33E-30543BAB1E57}" type="pres">
      <dgm:prSet presAssocID="{68054AD9-4482-4755-B835-9F0A6EDCFF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1BBF90F-A05F-4934-BC1C-D1EFA4537C37}" type="presOf" srcId="{773D586E-F8EC-4111-B2DE-A45B74DC1E75}" destId="{3FEF46AC-2680-48B6-86F7-591769FD16A0}" srcOrd="0" destOrd="0" presId="urn:microsoft.com/office/officeart/2018/5/layout/IconCircleLabelList"/>
    <dgm:cxn modelId="{A6FCF21B-4508-4335-9676-9C25E980B1D3}" type="presOf" srcId="{BF3A9DB3-0582-45C4-B95B-B227D3F26045}" destId="{94E60F22-F1AC-4947-A8A7-EF9CFCDBC68B}" srcOrd="0" destOrd="0" presId="urn:microsoft.com/office/officeart/2018/5/layout/IconCircleLabelList"/>
    <dgm:cxn modelId="{0D2C9342-EE43-4F7B-8F65-1223C53171FD}" type="presOf" srcId="{4D69F36D-E696-49D9-B9A0-C7F12E942774}" destId="{63DE0B54-F98E-48FF-8E3F-C2FB8DC6E394}" srcOrd="0" destOrd="0" presId="urn:microsoft.com/office/officeart/2018/5/layout/IconCircleLabelList"/>
    <dgm:cxn modelId="{2F75635A-0B36-4E9A-9EF5-273AED171FDB}" srcId="{BB4CDC71-E446-456F-92AA-54FF0192A975}" destId="{BF3A9DB3-0582-45C4-B95B-B227D3F26045}" srcOrd="3" destOrd="0" parTransId="{25AA50F0-120F-4F83-9D7C-86DF60281E99}" sibTransId="{4433C8D9-8222-4CB1-A3B1-29A013247EEE}"/>
    <dgm:cxn modelId="{C1D97B7F-0DCB-4080-A526-955D9C217D3C}" type="presOf" srcId="{BB4CDC71-E446-456F-92AA-54FF0192A975}" destId="{F5976BA8-850F-45B0-95A2-6D9056046FCD}" srcOrd="0" destOrd="0" presId="urn:microsoft.com/office/officeart/2018/5/layout/IconCircleLabelList"/>
    <dgm:cxn modelId="{1B3BD68B-4A34-437F-9EAD-4D4591826E0F}" type="presOf" srcId="{3022B1A5-3907-45AE-A306-EB9EDACAE565}" destId="{33407B44-857C-4333-AFF0-BCDD559A33B3}" srcOrd="0" destOrd="0" presId="urn:microsoft.com/office/officeart/2018/5/layout/IconCircleLabelList"/>
    <dgm:cxn modelId="{AD60AD8E-1743-421D-AF82-E561DAA2D733}" srcId="{BB4CDC71-E446-456F-92AA-54FF0192A975}" destId="{3022B1A5-3907-45AE-A306-EB9EDACAE565}" srcOrd="0" destOrd="0" parTransId="{DC5E0FF4-EBF3-4714-97E1-AD2B4447C612}" sibTransId="{7D0C44B8-6691-44DB-A518-7B92CFAF5BF2}"/>
    <dgm:cxn modelId="{66CC7E92-9CA5-4D12-90EE-18C4E4BCB92B}" srcId="{BB4CDC71-E446-456F-92AA-54FF0192A975}" destId="{773D586E-F8EC-4111-B2DE-A45B74DC1E75}" srcOrd="1" destOrd="0" parTransId="{4A670094-FE59-456D-A822-355D5C1C558D}" sibTransId="{95A23568-D244-4924-8EB3-01823B9D64FC}"/>
    <dgm:cxn modelId="{FAA3C3AC-4FCD-4B98-837D-5DB23DC8EA94}" srcId="{BB4CDC71-E446-456F-92AA-54FF0192A975}" destId="{4D69F36D-E696-49D9-B9A0-C7F12E942774}" srcOrd="2" destOrd="0" parTransId="{83FDEF45-0615-4D0C-872C-575B9E979E52}" sibTransId="{F2CF3FA2-0335-41F3-A668-014546855F9A}"/>
    <dgm:cxn modelId="{E6BE36F1-F23F-4849-B0E5-EA901B727EB9}" srcId="{BB4CDC71-E446-456F-92AA-54FF0192A975}" destId="{68054AD9-4482-4755-B835-9F0A6EDCFF41}" srcOrd="4" destOrd="0" parTransId="{D4353688-6316-48B0-B23A-204A853809EC}" sibTransId="{648BE52C-CF51-4082-9816-20D232619440}"/>
    <dgm:cxn modelId="{8F0702F5-751A-4635-98FC-3B3B8E6BCC93}" type="presOf" srcId="{68054AD9-4482-4755-B835-9F0A6EDCFF41}" destId="{2B8D829E-4332-4061-B33E-30543BAB1E57}" srcOrd="0" destOrd="0" presId="urn:microsoft.com/office/officeart/2018/5/layout/IconCircleLabelList"/>
    <dgm:cxn modelId="{15843311-70C9-4C1A-AD17-579E36660B51}" type="presParOf" srcId="{F5976BA8-850F-45B0-95A2-6D9056046FCD}" destId="{DC447C4D-FD7D-4AF7-943A-68871D14AFDE}" srcOrd="0" destOrd="0" presId="urn:microsoft.com/office/officeart/2018/5/layout/IconCircleLabelList"/>
    <dgm:cxn modelId="{E0A5587E-EBA1-476D-8483-223ED70471BF}" type="presParOf" srcId="{DC447C4D-FD7D-4AF7-943A-68871D14AFDE}" destId="{2B232E3F-82E1-4574-B74C-7AFCED499516}" srcOrd="0" destOrd="0" presId="urn:microsoft.com/office/officeart/2018/5/layout/IconCircleLabelList"/>
    <dgm:cxn modelId="{B36DAEB5-8E4C-43A3-9EED-8CA88D6D0BD2}" type="presParOf" srcId="{DC447C4D-FD7D-4AF7-943A-68871D14AFDE}" destId="{2F220BAF-51F4-4D43-94BF-0DAEA8246BDA}" srcOrd="1" destOrd="0" presId="urn:microsoft.com/office/officeart/2018/5/layout/IconCircleLabelList"/>
    <dgm:cxn modelId="{F53A34DB-6729-4514-8ABE-D838F0199A1C}" type="presParOf" srcId="{DC447C4D-FD7D-4AF7-943A-68871D14AFDE}" destId="{1D5BB0B7-ABC6-4CB2-AF9B-C70F54285890}" srcOrd="2" destOrd="0" presId="urn:microsoft.com/office/officeart/2018/5/layout/IconCircleLabelList"/>
    <dgm:cxn modelId="{62E8040F-03FB-4210-A924-257DF430CF31}" type="presParOf" srcId="{DC447C4D-FD7D-4AF7-943A-68871D14AFDE}" destId="{33407B44-857C-4333-AFF0-BCDD559A33B3}" srcOrd="3" destOrd="0" presId="urn:microsoft.com/office/officeart/2018/5/layout/IconCircleLabelList"/>
    <dgm:cxn modelId="{48CA117B-816B-4B6E-9F00-6B4160F1E03D}" type="presParOf" srcId="{F5976BA8-850F-45B0-95A2-6D9056046FCD}" destId="{8A313474-1CB5-41B3-B305-9E944AAD3E35}" srcOrd="1" destOrd="0" presId="urn:microsoft.com/office/officeart/2018/5/layout/IconCircleLabelList"/>
    <dgm:cxn modelId="{A78CEC4B-5382-44AD-B902-9D94D8C4F5FF}" type="presParOf" srcId="{F5976BA8-850F-45B0-95A2-6D9056046FCD}" destId="{D83CE3F9-9C91-4E86-B410-B3CBBD4E6F9C}" srcOrd="2" destOrd="0" presId="urn:microsoft.com/office/officeart/2018/5/layout/IconCircleLabelList"/>
    <dgm:cxn modelId="{63E75558-7111-41DA-80D0-CBCD1A41AF1C}" type="presParOf" srcId="{D83CE3F9-9C91-4E86-B410-B3CBBD4E6F9C}" destId="{0165201B-FF85-4E57-BB9E-E96F5BD68534}" srcOrd="0" destOrd="0" presId="urn:microsoft.com/office/officeart/2018/5/layout/IconCircleLabelList"/>
    <dgm:cxn modelId="{27239B5C-3794-4A62-A10D-FEA53AC7B118}" type="presParOf" srcId="{D83CE3F9-9C91-4E86-B410-B3CBBD4E6F9C}" destId="{4B49F168-E9AA-4E25-B8FB-F55BF3B03DAD}" srcOrd="1" destOrd="0" presId="urn:microsoft.com/office/officeart/2018/5/layout/IconCircleLabelList"/>
    <dgm:cxn modelId="{F0627C84-A892-43BC-A82A-FF930E4A1B04}" type="presParOf" srcId="{D83CE3F9-9C91-4E86-B410-B3CBBD4E6F9C}" destId="{783C5956-C4CB-4B7B-99D8-1CC299E2ABFF}" srcOrd="2" destOrd="0" presId="urn:microsoft.com/office/officeart/2018/5/layout/IconCircleLabelList"/>
    <dgm:cxn modelId="{12D26EFD-14AE-460C-B88C-186C0115AB6E}" type="presParOf" srcId="{D83CE3F9-9C91-4E86-B410-B3CBBD4E6F9C}" destId="{3FEF46AC-2680-48B6-86F7-591769FD16A0}" srcOrd="3" destOrd="0" presId="urn:microsoft.com/office/officeart/2018/5/layout/IconCircleLabelList"/>
    <dgm:cxn modelId="{1EE146E3-FF54-4A48-87DF-27C1C9F799BD}" type="presParOf" srcId="{F5976BA8-850F-45B0-95A2-6D9056046FCD}" destId="{8EAC6FD3-5BB5-48D0-A431-C1E2EF01A831}" srcOrd="3" destOrd="0" presId="urn:microsoft.com/office/officeart/2018/5/layout/IconCircleLabelList"/>
    <dgm:cxn modelId="{D1BC152C-11E2-4855-83D2-321B811EC98F}" type="presParOf" srcId="{F5976BA8-850F-45B0-95A2-6D9056046FCD}" destId="{406FAB43-8B74-401C-A4E4-28647572643B}" srcOrd="4" destOrd="0" presId="urn:microsoft.com/office/officeart/2018/5/layout/IconCircleLabelList"/>
    <dgm:cxn modelId="{6CFFEE1D-40D3-4EF6-A7B3-61311A4A0E8E}" type="presParOf" srcId="{406FAB43-8B74-401C-A4E4-28647572643B}" destId="{3B2094D4-A6FF-4C5C-8A33-EDE30F4BCFF4}" srcOrd="0" destOrd="0" presId="urn:microsoft.com/office/officeart/2018/5/layout/IconCircleLabelList"/>
    <dgm:cxn modelId="{F483C07B-9F05-4504-AC00-5615E03834F1}" type="presParOf" srcId="{406FAB43-8B74-401C-A4E4-28647572643B}" destId="{F6C41874-B454-43F1-ACA8-A5C431C55AA3}" srcOrd="1" destOrd="0" presId="urn:microsoft.com/office/officeart/2018/5/layout/IconCircleLabelList"/>
    <dgm:cxn modelId="{9F1D28CB-60B1-4B56-A01F-58B2709F7223}" type="presParOf" srcId="{406FAB43-8B74-401C-A4E4-28647572643B}" destId="{CAC4F543-D52B-4D2C-BBBC-B986589D8B85}" srcOrd="2" destOrd="0" presId="urn:microsoft.com/office/officeart/2018/5/layout/IconCircleLabelList"/>
    <dgm:cxn modelId="{CF3CCA62-773F-4221-89A7-339A2C13151B}" type="presParOf" srcId="{406FAB43-8B74-401C-A4E4-28647572643B}" destId="{63DE0B54-F98E-48FF-8E3F-C2FB8DC6E394}" srcOrd="3" destOrd="0" presId="urn:microsoft.com/office/officeart/2018/5/layout/IconCircleLabelList"/>
    <dgm:cxn modelId="{B686AD12-5FBE-4809-83EE-681CD09C209C}" type="presParOf" srcId="{F5976BA8-850F-45B0-95A2-6D9056046FCD}" destId="{461B9CBF-DEDE-4781-AC3C-F3CFDF67265C}" srcOrd="5" destOrd="0" presId="urn:microsoft.com/office/officeart/2018/5/layout/IconCircleLabelList"/>
    <dgm:cxn modelId="{93AEBAAB-54B2-4F68-85D9-6CE9E2E18C0D}" type="presParOf" srcId="{F5976BA8-850F-45B0-95A2-6D9056046FCD}" destId="{3D6BFBE0-B1BF-482E-B0AD-216C82CCBB9C}" srcOrd="6" destOrd="0" presId="urn:microsoft.com/office/officeart/2018/5/layout/IconCircleLabelList"/>
    <dgm:cxn modelId="{56B11E3D-9789-4533-9028-FCDFED781497}" type="presParOf" srcId="{3D6BFBE0-B1BF-482E-B0AD-216C82CCBB9C}" destId="{355021F5-ADEF-4324-B5C2-E8E7C5079EDF}" srcOrd="0" destOrd="0" presId="urn:microsoft.com/office/officeart/2018/5/layout/IconCircleLabelList"/>
    <dgm:cxn modelId="{34603A8F-52B7-486A-9BE7-4EAC535A7459}" type="presParOf" srcId="{3D6BFBE0-B1BF-482E-B0AD-216C82CCBB9C}" destId="{8FE54465-61F3-4E48-B5C7-4CBE132BCA74}" srcOrd="1" destOrd="0" presId="urn:microsoft.com/office/officeart/2018/5/layout/IconCircleLabelList"/>
    <dgm:cxn modelId="{03BA667C-AC99-4FDF-B117-283FE7B598D8}" type="presParOf" srcId="{3D6BFBE0-B1BF-482E-B0AD-216C82CCBB9C}" destId="{683767AD-31E5-4FCF-BD86-DF1D84BB95A7}" srcOrd="2" destOrd="0" presId="urn:microsoft.com/office/officeart/2018/5/layout/IconCircleLabelList"/>
    <dgm:cxn modelId="{6D46AE1A-31AF-41F1-AA24-7C58F1A192AD}" type="presParOf" srcId="{3D6BFBE0-B1BF-482E-B0AD-216C82CCBB9C}" destId="{94E60F22-F1AC-4947-A8A7-EF9CFCDBC68B}" srcOrd="3" destOrd="0" presId="urn:microsoft.com/office/officeart/2018/5/layout/IconCircleLabelList"/>
    <dgm:cxn modelId="{642C0F9B-D824-4141-8143-014406F39BBF}" type="presParOf" srcId="{F5976BA8-850F-45B0-95A2-6D9056046FCD}" destId="{EB73EDE4-B38C-4156-B254-1D6B814741BE}" srcOrd="7" destOrd="0" presId="urn:microsoft.com/office/officeart/2018/5/layout/IconCircleLabelList"/>
    <dgm:cxn modelId="{8B810BFE-6A6E-4299-8E53-B46FC9D45C21}" type="presParOf" srcId="{F5976BA8-850F-45B0-95A2-6D9056046FCD}" destId="{5ABBC5F1-B3EC-4DF3-A97B-578DD6EA47E8}" srcOrd="8" destOrd="0" presId="urn:microsoft.com/office/officeart/2018/5/layout/IconCircleLabelList"/>
    <dgm:cxn modelId="{BEB3826A-7895-44F9-99EF-C2F4172F708E}" type="presParOf" srcId="{5ABBC5F1-B3EC-4DF3-A97B-578DD6EA47E8}" destId="{A5FF66E5-BB47-42AE-9299-99CD3113F0C7}" srcOrd="0" destOrd="0" presId="urn:microsoft.com/office/officeart/2018/5/layout/IconCircleLabelList"/>
    <dgm:cxn modelId="{23A915D9-15E2-4A43-8B8E-903CDDB26D87}" type="presParOf" srcId="{5ABBC5F1-B3EC-4DF3-A97B-578DD6EA47E8}" destId="{7913E1B9-AFF6-48B9-AADC-14D88E405933}" srcOrd="1" destOrd="0" presId="urn:microsoft.com/office/officeart/2018/5/layout/IconCircleLabelList"/>
    <dgm:cxn modelId="{128002AB-3846-42B8-9AA4-5AF2737EB7D6}" type="presParOf" srcId="{5ABBC5F1-B3EC-4DF3-A97B-578DD6EA47E8}" destId="{B7CF2056-698D-4FB2-97B0-46EDAD515F0E}" srcOrd="2" destOrd="0" presId="urn:microsoft.com/office/officeart/2018/5/layout/IconCircleLabelList"/>
    <dgm:cxn modelId="{8DB1EC3F-5231-4F07-A130-762E6A9A3814}" type="presParOf" srcId="{5ABBC5F1-B3EC-4DF3-A97B-578DD6EA47E8}" destId="{2B8D829E-4332-4061-B33E-30543BAB1E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283C3-1023-4830-8108-FC573650893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0A3739-E2BA-4922-AB42-36018A0452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 was the technique that gave us the best result with an accuracy of 98.27, Followed by decision tree giving 96.75% accuracy.</a:t>
          </a:r>
        </a:p>
      </dgm:t>
    </dgm:pt>
    <dgm:pt modelId="{FA006EDC-D170-4B61-95C7-7CFBE0FC75C9}" type="parTrans" cxnId="{A5CC32B5-7BAC-4D13-A2E4-606ECB0CCE95}">
      <dgm:prSet/>
      <dgm:spPr/>
      <dgm:t>
        <a:bodyPr/>
        <a:lstStyle/>
        <a:p>
          <a:endParaRPr lang="en-US"/>
        </a:p>
      </dgm:t>
    </dgm:pt>
    <dgm:pt modelId="{4F030003-E125-4211-9697-A93F17B4319B}" type="sibTrans" cxnId="{A5CC32B5-7BAC-4D13-A2E4-606ECB0CCE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695E03-F62A-49A6-9ABC-E4F83F303A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Relative compactness of a house followed by glazing area and wall area are playing a major role in increasing the cooling load of a house, having an eye on these parameters can help Builders in making energy efficient buildings </a:t>
          </a:r>
        </a:p>
      </dgm:t>
    </dgm:pt>
    <dgm:pt modelId="{1835DCCE-17AF-4671-B65A-64948513CBF5}" type="parTrans" cxnId="{20EB88EB-4D86-4C17-8CA4-FDFA41B52E12}">
      <dgm:prSet/>
      <dgm:spPr/>
      <dgm:t>
        <a:bodyPr/>
        <a:lstStyle/>
        <a:p>
          <a:endParaRPr lang="en-US"/>
        </a:p>
      </dgm:t>
    </dgm:pt>
    <dgm:pt modelId="{28635817-CC39-4A63-9FD4-90FB667A56C6}" type="sibTrans" cxnId="{20EB88EB-4D86-4C17-8CA4-FDFA41B52E12}">
      <dgm:prSet/>
      <dgm:spPr/>
      <dgm:t>
        <a:bodyPr/>
        <a:lstStyle/>
        <a:p>
          <a:endParaRPr lang="en-US"/>
        </a:p>
      </dgm:t>
    </dgm:pt>
    <dgm:pt modelId="{3AA8951F-38A9-44E0-B53C-12E5EED96870}" type="pres">
      <dgm:prSet presAssocID="{B57283C3-1023-4830-8108-FC5736508936}" presName="root" presStyleCnt="0">
        <dgm:presLayoutVars>
          <dgm:dir/>
          <dgm:resizeHandles val="exact"/>
        </dgm:presLayoutVars>
      </dgm:prSet>
      <dgm:spPr/>
    </dgm:pt>
    <dgm:pt modelId="{40C1C4CB-F2B9-42D9-A994-B7355A2DA0CB}" type="pres">
      <dgm:prSet presAssocID="{B57283C3-1023-4830-8108-FC5736508936}" presName="container" presStyleCnt="0">
        <dgm:presLayoutVars>
          <dgm:dir/>
          <dgm:resizeHandles val="exact"/>
        </dgm:presLayoutVars>
      </dgm:prSet>
      <dgm:spPr/>
    </dgm:pt>
    <dgm:pt modelId="{B3D6C423-FE63-422E-893A-89851416A23F}" type="pres">
      <dgm:prSet presAssocID="{B10A3739-E2BA-4922-AB42-36018A0452DD}" presName="compNode" presStyleCnt="0"/>
      <dgm:spPr/>
    </dgm:pt>
    <dgm:pt modelId="{F8D725D9-5DF8-485F-A2C4-202EFF1C4C83}" type="pres">
      <dgm:prSet presAssocID="{B10A3739-E2BA-4922-AB42-36018A0452DD}" presName="iconBgRect" presStyleLbl="bgShp" presStyleIdx="0" presStyleCnt="2"/>
      <dgm:spPr/>
    </dgm:pt>
    <dgm:pt modelId="{0AE88749-B5C1-495F-ACBB-74F10BAC705F}" type="pres">
      <dgm:prSet presAssocID="{B10A3739-E2BA-4922-AB42-36018A0452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6E8CEF6D-5137-465D-AE2D-7CC427E1A46B}" type="pres">
      <dgm:prSet presAssocID="{B10A3739-E2BA-4922-AB42-36018A0452DD}" presName="spaceRect" presStyleCnt="0"/>
      <dgm:spPr/>
    </dgm:pt>
    <dgm:pt modelId="{68CA4B59-9EEC-4B1D-9B73-4C275935E585}" type="pres">
      <dgm:prSet presAssocID="{B10A3739-E2BA-4922-AB42-36018A0452DD}" presName="textRect" presStyleLbl="revTx" presStyleIdx="0" presStyleCnt="2">
        <dgm:presLayoutVars>
          <dgm:chMax val="1"/>
          <dgm:chPref val="1"/>
        </dgm:presLayoutVars>
      </dgm:prSet>
      <dgm:spPr/>
    </dgm:pt>
    <dgm:pt modelId="{73B23C5C-6D44-46F7-8ADD-0F3C82655868}" type="pres">
      <dgm:prSet presAssocID="{4F030003-E125-4211-9697-A93F17B4319B}" presName="sibTrans" presStyleLbl="sibTrans2D1" presStyleIdx="0" presStyleCnt="0"/>
      <dgm:spPr/>
    </dgm:pt>
    <dgm:pt modelId="{3BEC9D95-3D6C-45B4-BBBA-E32681C3E3D4}" type="pres">
      <dgm:prSet presAssocID="{15695E03-F62A-49A6-9ABC-E4F83F303AD0}" presName="compNode" presStyleCnt="0"/>
      <dgm:spPr/>
    </dgm:pt>
    <dgm:pt modelId="{CC347EC9-F549-41DD-8AE2-BE36D07E6588}" type="pres">
      <dgm:prSet presAssocID="{15695E03-F62A-49A6-9ABC-E4F83F303AD0}" presName="iconBgRect" presStyleLbl="bgShp" presStyleIdx="1" presStyleCnt="2"/>
      <dgm:spPr/>
    </dgm:pt>
    <dgm:pt modelId="{F6B27E1E-8F81-4C35-8699-51358C044FA1}" type="pres">
      <dgm:prSet presAssocID="{15695E03-F62A-49A6-9ABC-E4F83F303A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6F30B44-0012-4111-A454-D4739F0CF6C7}" type="pres">
      <dgm:prSet presAssocID="{15695E03-F62A-49A6-9ABC-E4F83F303AD0}" presName="spaceRect" presStyleCnt="0"/>
      <dgm:spPr/>
    </dgm:pt>
    <dgm:pt modelId="{7789C703-381E-4822-A4DF-B8245A85B2B5}" type="pres">
      <dgm:prSet presAssocID="{15695E03-F62A-49A6-9ABC-E4F83F303AD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2757D0F-3BB9-4AA9-A5F2-11C2553EC65E}" type="presOf" srcId="{4F030003-E125-4211-9697-A93F17B4319B}" destId="{73B23C5C-6D44-46F7-8ADD-0F3C82655868}" srcOrd="0" destOrd="0" presId="urn:microsoft.com/office/officeart/2018/2/layout/IconCircleList"/>
    <dgm:cxn modelId="{09758965-C548-4DDF-8AC7-9E5E34DD23BB}" type="presOf" srcId="{B57283C3-1023-4830-8108-FC5736508936}" destId="{3AA8951F-38A9-44E0-B53C-12E5EED96870}" srcOrd="0" destOrd="0" presId="urn:microsoft.com/office/officeart/2018/2/layout/IconCircleList"/>
    <dgm:cxn modelId="{D730F56F-A2AD-4F02-9F8D-FC43F4B57294}" type="presOf" srcId="{15695E03-F62A-49A6-9ABC-E4F83F303AD0}" destId="{7789C703-381E-4822-A4DF-B8245A85B2B5}" srcOrd="0" destOrd="0" presId="urn:microsoft.com/office/officeart/2018/2/layout/IconCircleList"/>
    <dgm:cxn modelId="{32065358-0BE8-4FB1-B664-6F570C6E20B2}" type="presOf" srcId="{B10A3739-E2BA-4922-AB42-36018A0452DD}" destId="{68CA4B59-9EEC-4B1D-9B73-4C275935E585}" srcOrd="0" destOrd="0" presId="urn:microsoft.com/office/officeart/2018/2/layout/IconCircleList"/>
    <dgm:cxn modelId="{A5CC32B5-7BAC-4D13-A2E4-606ECB0CCE95}" srcId="{B57283C3-1023-4830-8108-FC5736508936}" destId="{B10A3739-E2BA-4922-AB42-36018A0452DD}" srcOrd="0" destOrd="0" parTransId="{FA006EDC-D170-4B61-95C7-7CFBE0FC75C9}" sibTransId="{4F030003-E125-4211-9697-A93F17B4319B}"/>
    <dgm:cxn modelId="{20EB88EB-4D86-4C17-8CA4-FDFA41B52E12}" srcId="{B57283C3-1023-4830-8108-FC5736508936}" destId="{15695E03-F62A-49A6-9ABC-E4F83F303AD0}" srcOrd="1" destOrd="0" parTransId="{1835DCCE-17AF-4671-B65A-64948513CBF5}" sibTransId="{28635817-CC39-4A63-9FD4-90FB667A56C6}"/>
    <dgm:cxn modelId="{F1CED27E-9428-46BE-9B54-1C08D98EF343}" type="presParOf" srcId="{3AA8951F-38A9-44E0-B53C-12E5EED96870}" destId="{40C1C4CB-F2B9-42D9-A994-B7355A2DA0CB}" srcOrd="0" destOrd="0" presId="urn:microsoft.com/office/officeart/2018/2/layout/IconCircleList"/>
    <dgm:cxn modelId="{140A9BE8-0789-4A4B-B70E-45D75F211FF7}" type="presParOf" srcId="{40C1C4CB-F2B9-42D9-A994-B7355A2DA0CB}" destId="{B3D6C423-FE63-422E-893A-89851416A23F}" srcOrd="0" destOrd="0" presId="urn:microsoft.com/office/officeart/2018/2/layout/IconCircleList"/>
    <dgm:cxn modelId="{20843B29-6B81-4F18-A9EA-8AD238115155}" type="presParOf" srcId="{B3D6C423-FE63-422E-893A-89851416A23F}" destId="{F8D725D9-5DF8-485F-A2C4-202EFF1C4C83}" srcOrd="0" destOrd="0" presId="urn:microsoft.com/office/officeart/2018/2/layout/IconCircleList"/>
    <dgm:cxn modelId="{F0192E39-1B3D-49AF-8EBA-6678986FA23D}" type="presParOf" srcId="{B3D6C423-FE63-422E-893A-89851416A23F}" destId="{0AE88749-B5C1-495F-ACBB-74F10BAC705F}" srcOrd="1" destOrd="0" presId="urn:microsoft.com/office/officeart/2018/2/layout/IconCircleList"/>
    <dgm:cxn modelId="{2BC7AF6F-99B9-4585-AFCC-1A285444C225}" type="presParOf" srcId="{B3D6C423-FE63-422E-893A-89851416A23F}" destId="{6E8CEF6D-5137-465D-AE2D-7CC427E1A46B}" srcOrd="2" destOrd="0" presId="urn:microsoft.com/office/officeart/2018/2/layout/IconCircleList"/>
    <dgm:cxn modelId="{982717B1-4D39-42A1-B3BF-F0287D11D971}" type="presParOf" srcId="{B3D6C423-FE63-422E-893A-89851416A23F}" destId="{68CA4B59-9EEC-4B1D-9B73-4C275935E585}" srcOrd="3" destOrd="0" presId="urn:microsoft.com/office/officeart/2018/2/layout/IconCircleList"/>
    <dgm:cxn modelId="{C95805CB-CC29-438E-B93B-5EE698F3EFD3}" type="presParOf" srcId="{40C1C4CB-F2B9-42D9-A994-B7355A2DA0CB}" destId="{73B23C5C-6D44-46F7-8ADD-0F3C82655868}" srcOrd="1" destOrd="0" presId="urn:microsoft.com/office/officeart/2018/2/layout/IconCircleList"/>
    <dgm:cxn modelId="{7F57D213-094A-4C47-88C8-5B3E7C1BE721}" type="presParOf" srcId="{40C1C4CB-F2B9-42D9-A994-B7355A2DA0CB}" destId="{3BEC9D95-3D6C-45B4-BBBA-E32681C3E3D4}" srcOrd="2" destOrd="0" presId="urn:microsoft.com/office/officeart/2018/2/layout/IconCircleList"/>
    <dgm:cxn modelId="{AE96246E-375D-4058-97CA-76C7DD3EB509}" type="presParOf" srcId="{3BEC9D95-3D6C-45B4-BBBA-E32681C3E3D4}" destId="{CC347EC9-F549-41DD-8AE2-BE36D07E6588}" srcOrd="0" destOrd="0" presId="urn:microsoft.com/office/officeart/2018/2/layout/IconCircleList"/>
    <dgm:cxn modelId="{C5C602D9-3187-410B-AC51-ACD15E556FC3}" type="presParOf" srcId="{3BEC9D95-3D6C-45B4-BBBA-E32681C3E3D4}" destId="{F6B27E1E-8F81-4C35-8699-51358C044FA1}" srcOrd="1" destOrd="0" presId="urn:microsoft.com/office/officeart/2018/2/layout/IconCircleList"/>
    <dgm:cxn modelId="{F5EB23ED-81D7-43EC-8577-8EC622EEA665}" type="presParOf" srcId="{3BEC9D95-3D6C-45B4-BBBA-E32681C3E3D4}" destId="{96F30B44-0012-4111-A454-D4739F0CF6C7}" srcOrd="2" destOrd="0" presId="urn:microsoft.com/office/officeart/2018/2/layout/IconCircleList"/>
    <dgm:cxn modelId="{0F15E8F0-58FE-40E5-BC1D-5B165B996DB5}" type="presParOf" srcId="{3BEC9D95-3D6C-45B4-BBBA-E32681C3E3D4}" destId="{7789C703-381E-4822-A4DF-B8245A85B2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32E3F-82E1-4574-B74C-7AFCED499516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20BAF-51F4-4D43-94BF-0DAEA8246BDA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07B44-857C-4333-AFF0-BCDD559A33B3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Introduction</a:t>
          </a:r>
        </a:p>
      </dsp:txBody>
      <dsp:txXfrm>
        <a:off x="127800" y="2535669"/>
        <a:ext cx="1800000" cy="720000"/>
      </dsp:txXfrm>
    </dsp:sp>
    <dsp:sp modelId="{0165201B-FF85-4E57-BB9E-E96F5BD68534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9F168-E9AA-4E25-B8FB-F55BF3B03DAD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F46AC-2680-48B6-86F7-591769FD16A0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Visualizations</a:t>
          </a:r>
        </a:p>
      </dsp:txBody>
      <dsp:txXfrm>
        <a:off x="2242800" y="2535669"/>
        <a:ext cx="1800000" cy="720000"/>
      </dsp:txXfrm>
    </dsp:sp>
    <dsp:sp modelId="{3B2094D4-A6FF-4C5C-8A33-EDE30F4BCFF4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41874-B454-43F1-ACA8-A5C431C55AA3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E0B54-F98E-48FF-8E3F-C2FB8DC6E394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Statistical Analysis</a:t>
          </a:r>
        </a:p>
      </dsp:txBody>
      <dsp:txXfrm>
        <a:off x="4357800" y="2535669"/>
        <a:ext cx="1800000" cy="720000"/>
      </dsp:txXfrm>
    </dsp:sp>
    <dsp:sp modelId="{355021F5-ADEF-4324-B5C2-E8E7C5079EDF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54465-61F3-4E48-B5C7-4CBE132BCA74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60F22-F1AC-4947-A8A7-EF9CFCDBC68B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Modelling Analysis</a:t>
          </a:r>
        </a:p>
      </dsp:txBody>
      <dsp:txXfrm>
        <a:off x="6472800" y="2535669"/>
        <a:ext cx="1800000" cy="720000"/>
      </dsp:txXfrm>
    </dsp:sp>
    <dsp:sp modelId="{A5FF66E5-BB47-42AE-9299-99CD3113F0C7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3E1B9-AFF6-48B9-AADC-14D88E405933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D829E-4332-4061-B33E-30543BAB1E57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Lesson learned</a:t>
          </a:r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725D9-5DF8-485F-A2C4-202EFF1C4C83}">
      <dsp:nvSpPr>
        <dsp:cNvPr id="0" name=""/>
        <dsp:cNvSpPr/>
      </dsp:nvSpPr>
      <dsp:spPr>
        <a:xfrm>
          <a:off x="16270" y="1735858"/>
          <a:ext cx="1465486" cy="1465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88749-B5C1-495F-ACBB-74F10BAC705F}">
      <dsp:nvSpPr>
        <dsp:cNvPr id="0" name=""/>
        <dsp:cNvSpPr/>
      </dsp:nvSpPr>
      <dsp:spPr>
        <a:xfrm>
          <a:off x="324022" y="2043610"/>
          <a:ext cx="849982" cy="8499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A4B59-9EEC-4B1D-9B73-4C275935E585}">
      <dsp:nvSpPr>
        <dsp:cNvPr id="0" name=""/>
        <dsp:cNvSpPr/>
      </dsp:nvSpPr>
      <dsp:spPr>
        <a:xfrm>
          <a:off x="1795790" y="1735858"/>
          <a:ext cx="3454361" cy="1465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Random Forest was the technique that gave us the best result with an accuracy of 98.27, Followed by decision tree giving 96.75% accuracy.</a:t>
          </a:r>
        </a:p>
      </dsp:txBody>
      <dsp:txXfrm>
        <a:off x="1795790" y="1735858"/>
        <a:ext cx="3454361" cy="1465486"/>
      </dsp:txXfrm>
    </dsp:sp>
    <dsp:sp modelId="{CC347EC9-F549-41DD-8AE2-BE36D07E6588}">
      <dsp:nvSpPr>
        <dsp:cNvPr id="0" name=""/>
        <dsp:cNvSpPr/>
      </dsp:nvSpPr>
      <dsp:spPr>
        <a:xfrm>
          <a:off x="5852048" y="1735858"/>
          <a:ext cx="1465486" cy="1465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27E1E-8F81-4C35-8699-51358C044FA1}">
      <dsp:nvSpPr>
        <dsp:cNvPr id="0" name=""/>
        <dsp:cNvSpPr/>
      </dsp:nvSpPr>
      <dsp:spPr>
        <a:xfrm>
          <a:off x="6159800" y="2043610"/>
          <a:ext cx="849982" cy="8499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9C703-381E-4822-A4DF-B8245A85B2B5}">
      <dsp:nvSpPr>
        <dsp:cNvPr id="0" name=""/>
        <dsp:cNvSpPr/>
      </dsp:nvSpPr>
      <dsp:spPr>
        <a:xfrm>
          <a:off x="7631568" y="1735858"/>
          <a:ext cx="3454361" cy="1465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Relative compactness of a house followed by glazing area and wall area are playing a major role in increasing the cooling load of a house, having an eye on these parameters can help Builders in making energy efficient buildings </a:t>
          </a:r>
        </a:p>
      </dsp:txBody>
      <dsp:txXfrm>
        <a:off x="7631568" y="1735858"/>
        <a:ext cx="3454361" cy="1465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Floating Light Bulbs">
            <a:extLst>
              <a:ext uri="{FF2B5EF4-FFF2-40B4-BE49-F238E27FC236}">
                <a16:creationId xmlns:a16="http://schemas.microsoft.com/office/drawing/2014/main" id="{6977D5EF-FC8A-1897-4E47-C4001F354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68721-C44D-F33D-6049-78542FF53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Cooper Black"/>
              </a:rPr>
              <a:t>Energy Efficiency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AD3E8-E767-1CE5-49E6-0A2C728DF902}"/>
              </a:ext>
            </a:extLst>
          </p:cNvPr>
          <p:cNvSpPr txBox="1"/>
          <p:nvPr/>
        </p:nvSpPr>
        <p:spPr>
          <a:xfrm>
            <a:off x="-375781" y="5354876"/>
            <a:ext cx="4926904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1600" b="1" dirty="0">
                <a:solidFill>
                  <a:schemeClr val="bg1"/>
                </a:solidFill>
                <a:latin typeface="Corbel Light"/>
              </a:rPr>
              <a:t>Group 2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1600" b="1" dirty="0">
                <a:solidFill>
                  <a:schemeClr val="bg1"/>
                </a:solidFill>
                <a:latin typeface="Corbel Light"/>
                <a:cs typeface="Arial"/>
              </a:rPr>
              <a:t>Meghanath Somarowthu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1600" b="1" dirty="0">
                <a:solidFill>
                  <a:schemeClr val="bg1"/>
                </a:solidFill>
                <a:latin typeface="Corbel Light"/>
                <a:cs typeface="Arial"/>
              </a:rPr>
              <a:t>Sai Sinduri Vangala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1600" b="1" dirty="0">
                <a:solidFill>
                  <a:schemeClr val="bg1"/>
                </a:solidFill>
                <a:latin typeface="Corbel Light"/>
              </a:rPr>
              <a:t>Uday Suhas Nakkapalli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•</a:t>
            </a:r>
            <a:r>
              <a:rPr lang="en-US" sz="1600" b="1" dirty="0">
                <a:solidFill>
                  <a:schemeClr val="bg1"/>
                </a:solidFill>
                <a:latin typeface="Corbel Light"/>
              </a:rPr>
              <a:t>Chenna Keshav Chinthakindi 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600" b="1" dirty="0">
              <a:latin typeface="Corbel Light"/>
            </a:endParaRPr>
          </a:p>
          <a:p>
            <a:pPr algn="ctr"/>
            <a:endParaRPr lang="en-US" sz="1600" b="1" dirty="0">
              <a:latin typeface="Corbel Light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D7970-0467-C98D-D533-F137D6F27A15}"/>
              </a:ext>
            </a:extLst>
          </p:cNvPr>
          <p:cNvSpPr txBox="1"/>
          <p:nvPr/>
        </p:nvSpPr>
        <p:spPr>
          <a:xfrm>
            <a:off x="7505177" y="5845479"/>
            <a:ext cx="45511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Professor: Donald Harter</a:t>
            </a:r>
            <a:endParaRPr lang="en-US" dirty="0">
              <a:solidFill>
                <a:schemeClr val="bg1"/>
              </a:solidFill>
              <a:latin typeface="Comic Sans MS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8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89AFF142-C609-8DD2-0EDA-331E37DBF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2228" y="782595"/>
            <a:ext cx="2727366" cy="2727366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B6A5DD-B665-72DB-CA3C-5F9E5F7B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5257801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213879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02A647D4-79A1-1ACB-E1F8-5AAFBF42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09" y="644229"/>
            <a:ext cx="3471620" cy="256032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with green lines&#10;&#10;Description automatically generated">
            <a:extLst>
              <a:ext uri="{FF2B5EF4-FFF2-40B4-BE49-F238E27FC236}">
                <a16:creationId xmlns:a16="http://schemas.microsoft.com/office/drawing/2014/main" id="{086C60B3-8055-7CFE-7FD9-A8AF3A11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95" y="644229"/>
            <a:ext cx="3483428" cy="256032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red lines&#10;&#10;Description automatically generated">
            <a:extLst>
              <a:ext uri="{FF2B5EF4-FFF2-40B4-BE49-F238E27FC236}">
                <a16:creationId xmlns:a16="http://schemas.microsoft.com/office/drawing/2014/main" id="{4ED7B31F-5453-837F-2018-E371524B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75" y="3653451"/>
            <a:ext cx="3507288" cy="25603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aph with yellow lines&#10;&#10;Description automatically generated">
            <a:extLst>
              <a:ext uri="{FF2B5EF4-FFF2-40B4-BE49-F238E27FC236}">
                <a16:creationId xmlns:a16="http://schemas.microsoft.com/office/drawing/2014/main" id="{28153668-9286-09F3-A773-8A056CB76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861" y="3672788"/>
            <a:ext cx="3543695" cy="256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19E09-D561-C375-A6E1-A7698D0EB2E8}"/>
              </a:ext>
            </a:extLst>
          </p:cNvPr>
          <p:cNvSpPr txBox="1"/>
          <p:nvPr/>
        </p:nvSpPr>
        <p:spPr>
          <a:xfrm>
            <a:off x="5166986" y="3047999"/>
            <a:ext cx="824630" cy="292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8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4EDBF-11EF-1B10-010B-45715018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60" y="644229"/>
            <a:ext cx="3495317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aph with purple lines&#10;&#10;Description automatically generated">
            <a:extLst>
              <a:ext uri="{FF2B5EF4-FFF2-40B4-BE49-F238E27FC236}">
                <a16:creationId xmlns:a16="http://schemas.microsoft.com/office/drawing/2014/main" id="{D3914801-CCCA-5428-3985-BC2E01E9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50" y="644229"/>
            <a:ext cx="3495317" cy="25603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9A1C0908-EF10-7F0A-4A9A-B06D5BFE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60" y="3653451"/>
            <a:ext cx="3495317" cy="256032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with lines in the middle&#10;&#10;Description automatically generated">
            <a:extLst>
              <a:ext uri="{FF2B5EF4-FFF2-40B4-BE49-F238E27FC236}">
                <a16:creationId xmlns:a16="http://schemas.microsoft.com/office/drawing/2014/main" id="{ECC1E849-F3BD-7AB7-E54E-413E60B1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039" y="3672788"/>
            <a:ext cx="351934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806D5A18-AFE3-EEA1-FE6F-71C830151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1" t="878" r="8" b="822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17A3-5A0C-4EC5-598E-4297F8A00532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Statistical Analysis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9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83CA9EF-F637-ABB7-D695-AD506B34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1" y="1487893"/>
            <a:ext cx="11936697" cy="336639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9C3298-FFD4-DF19-B83D-774DD107D470}"/>
              </a:ext>
            </a:extLst>
          </p:cNvPr>
          <p:cNvSpPr txBox="1"/>
          <p:nvPr/>
        </p:nvSpPr>
        <p:spPr>
          <a:xfrm>
            <a:off x="4719357" y="814322"/>
            <a:ext cx="2743200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Descriptive Statistics</a:t>
            </a:r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2C5B1E1-88E7-AB00-A90D-C0CA3B6130D9}"/>
              </a:ext>
            </a:extLst>
          </p:cNvPr>
          <p:cNvSpPr txBox="1"/>
          <p:nvPr/>
        </p:nvSpPr>
        <p:spPr>
          <a:xfrm>
            <a:off x="423021" y="4843743"/>
            <a:ext cx="10934699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Let's interpret some of the key variables: </a:t>
            </a:r>
            <a:endParaRPr lang="en-US" dirty="0"/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b="1" u="sng" dirty="0">
                <a:latin typeface="Bell MT"/>
              </a:rPr>
              <a:t>Relative Compactness:</a:t>
            </a:r>
            <a:r>
              <a:rPr lang="en-US" b="1" dirty="0">
                <a:latin typeface="Bell MT"/>
              </a:rPr>
              <a:t> </a:t>
            </a:r>
            <a:r>
              <a:rPr lang="en-US" dirty="0">
                <a:latin typeface="Bell MT"/>
                <a:ea typeface="+mn-lt"/>
                <a:cs typeface="+mn-lt"/>
              </a:rPr>
              <a:t>Ranges from </a:t>
            </a:r>
            <a:r>
              <a:rPr lang="en-US" b="1" dirty="0">
                <a:latin typeface="Bell MT"/>
                <a:ea typeface="+mn-lt"/>
                <a:cs typeface="+mn-lt"/>
              </a:rPr>
              <a:t>0.62 to 0.98</a:t>
            </a:r>
            <a:r>
              <a:rPr lang="en-US" dirty="0">
                <a:latin typeface="Bell MT"/>
                <a:ea typeface="+mn-lt"/>
                <a:cs typeface="+mn-lt"/>
              </a:rPr>
              <a:t>, with a mean of approximately </a:t>
            </a:r>
            <a:r>
              <a:rPr lang="en-US" b="1" dirty="0">
                <a:latin typeface="Bell MT"/>
                <a:ea typeface="+mn-lt"/>
                <a:cs typeface="+mn-lt"/>
              </a:rPr>
              <a:t>0.76.</a:t>
            </a:r>
          </a:p>
          <a:p>
            <a:pPr marL="342900" indent="-342900">
              <a:buAutoNum type="arabicPeriod"/>
            </a:pPr>
            <a:r>
              <a:rPr lang="en-US" b="1" u="sng" dirty="0">
                <a:latin typeface="Bell MT"/>
              </a:rPr>
              <a:t>Surface Area:</a:t>
            </a:r>
            <a:r>
              <a:rPr lang="en-US" dirty="0">
                <a:latin typeface="Bell MT"/>
              </a:rPr>
              <a:t> Varies from </a:t>
            </a:r>
            <a:r>
              <a:rPr lang="en-US" b="1" dirty="0">
                <a:latin typeface="Bell MT"/>
              </a:rPr>
              <a:t>514.5 to 808.5</a:t>
            </a:r>
            <a:r>
              <a:rPr lang="en-US" dirty="0">
                <a:latin typeface="Bell MT"/>
              </a:rPr>
              <a:t> with a mean of approximately </a:t>
            </a:r>
            <a:r>
              <a:rPr lang="en-US" b="1" dirty="0">
                <a:latin typeface="Bell MT"/>
              </a:rPr>
              <a:t>671.7.</a:t>
            </a:r>
          </a:p>
          <a:p>
            <a:pPr marL="342900" indent="-342900">
              <a:buAutoNum type="arabicPeriod"/>
            </a:pPr>
            <a:r>
              <a:rPr lang="en-US" b="1" u="sng" dirty="0">
                <a:latin typeface="Bell MT"/>
              </a:rPr>
              <a:t>Cooling Load:</a:t>
            </a:r>
            <a:r>
              <a:rPr lang="en-US" dirty="0">
                <a:latin typeface="Bell MT"/>
              </a:rPr>
              <a:t> The dependent variable of interest, ranging from </a:t>
            </a:r>
            <a:r>
              <a:rPr lang="en-US" b="1" dirty="0">
                <a:latin typeface="Bell MT"/>
              </a:rPr>
              <a:t>10.90 to 48.03</a:t>
            </a:r>
            <a:r>
              <a:rPr lang="en-US" dirty="0">
                <a:latin typeface="Bell MT"/>
              </a:rPr>
              <a:t> with a mean of about </a:t>
            </a:r>
            <a:r>
              <a:rPr lang="en-US" b="1" dirty="0">
                <a:latin typeface="Bell MT"/>
              </a:rPr>
              <a:t>24.59.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14AD3839-1C66-4CC8-9506-8CB75228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1" y="352117"/>
            <a:ext cx="8213961" cy="634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4CCFA9-93D8-B2D5-F18F-B82CDE0E08D1}"/>
              </a:ext>
            </a:extLst>
          </p:cNvPr>
          <p:cNvSpPr txBox="1"/>
          <p:nvPr/>
        </p:nvSpPr>
        <p:spPr>
          <a:xfrm>
            <a:off x="8523686" y="744320"/>
            <a:ext cx="3419685" cy="57593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lang="en-US" sz="2400" b="1" kern="1200" dirty="0">
                <a:latin typeface="+mn-lt"/>
                <a:ea typeface="+mn-ea"/>
                <a:cs typeface="+mn-cs"/>
              </a:rPr>
              <a:t>Correlation</a:t>
            </a:r>
            <a:endParaRPr lang="en-US" sz="2400" dirty="0"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37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45745" indent="-245745" defTabSz="786384">
              <a:spcAft>
                <a:spcPts val="600"/>
              </a:spcAft>
              <a:buFont typeface="Arial"/>
              <a:buChar char="•"/>
            </a:pPr>
            <a:r>
              <a:rPr lang="en-US" sz="1350" b="1" kern="1200" dirty="0">
                <a:latin typeface="+mn-lt"/>
                <a:ea typeface="+mn-lt"/>
                <a:cs typeface="+mn-lt"/>
              </a:rPr>
              <a:t>Relative_Compactness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has a strong negative correlation with </a:t>
            </a:r>
            <a:r>
              <a:rPr lang="en-US" sz="1350" b="1" kern="1200" dirty="0">
                <a:latin typeface="+mn-lt"/>
                <a:ea typeface="+mn-lt"/>
                <a:cs typeface="+mn-lt"/>
              </a:rPr>
              <a:t>Surface_Area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(-0.99), which suggests that as the relative compactness increases, the surface area decreases, and vice versa.</a:t>
            </a:r>
            <a:endParaRPr lang="en-US" sz="1350" kern="1200" dirty="0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pPr marL="245745" indent="-245745" defTabSz="786384">
              <a:spcAft>
                <a:spcPts val="600"/>
              </a:spcAft>
              <a:buFont typeface="Arial"/>
              <a:buChar char="•"/>
            </a:pPr>
            <a:endParaRPr lang="en-US" sz="1376" kern="1200" dirty="0">
              <a:solidFill>
                <a:srgbClr val="0D0D0D"/>
              </a:solidFill>
              <a:latin typeface="+mn-lt"/>
              <a:ea typeface="+mn-lt"/>
              <a:cs typeface="+mn-lt"/>
            </a:endParaRPr>
          </a:p>
          <a:p>
            <a:pPr marL="245745" indent="-245745" defTabSz="786384">
              <a:spcAft>
                <a:spcPts val="600"/>
              </a:spcAft>
              <a:buFont typeface="Arial"/>
              <a:buChar char="•"/>
            </a:pPr>
            <a:r>
              <a:rPr lang="en-US" sz="1350" b="1" kern="1200" dirty="0">
                <a:latin typeface="+mn-lt"/>
                <a:ea typeface="+mn-lt"/>
                <a:cs typeface="+mn-lt"/>
              </a:rPr>
              <a:t>Overall_Height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shows a very strong negative correlation with </a:t>
            </a:r>
            <a:r>
              <a:rPr lang="en-US" sz="1350" b="1" kern="1200" dirty="0">
                <a:latin typeface="+mn-lt"/>
                <a:ea typeface="+mn-lt"/>
                <a:cs typeface="+mn-lt"/>
              </a:rPr>
              <a:t>Roof Area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(-0.97), indicating that buildings with greater height tend to have less roof area.</a:t>
            </a:r>
            <a:endParaRPr lang="en-US" sz="1350" kern="1200" dirty="0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pPr marL="245745" indent="-245745" defTabSz="786384">
              <a:spcAft>
                <a:spcPts val="600"/>
              </a:spcAft>
              <a:buFont typeface="Arial"/>
              <a:buChar char="•"/>
            </a:pPr>
            <a:endParaRPr lang="en-US" sz="1376" kern="1200" dirty="0">
              <a:solidFill>
                <a:srgbClr val="0D0D0D"/>
              </a:solidFill>
              <a:latin typeface="+mn-lt"/>
              <a:ea typeface="+mn-lt"/>
              <a:cs typeface="+mn-lt"/>
            </a:endParaRPr>
          </a:p>
          <a:p>
            <a:pPr marL="245745" indent="-245745" defTabSz="786384">
              <a:spcAft>
                <a:spcPts val="600"/>
              </a:spcAft>
              <a:buFont typeface="Arial"/>
              <a:buChar char="•"/>
            </a:pPr>
            <a:r>
              <a:rPr lang="en-US" sz="1350" b="1" kern="1200" dirty="0">
                <a:latin typeface="+mn-lt"/>
                <a:ea typeface="+mn-lt"/>
                <a:cs typeface="+mn-lt"/>
              </a:rPr>
              <a:t>Cooling_Load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is strongly negatively correlated with </a:t>
            </a:r>
            <a:r>
              <a:rPr lang="en-US" sz="1350" b="1" kern="1200" dirty="0">
                <a:latin typeface="+mn-lt"/>
                <a:ea typeface="+mn-lt"/>
                <a:cs typeface="+mn-lt"/>
              </a:rPr>
              <a:t>Surface_Area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(-0.67) and positively correlated with </a:t>
            </a:r>
            <a:r>
              <a:rPr lang="en-US" sz="1350" b="1" kern="1200" dirty="0">
                <a:latin typeface="+mn-lt"/>
                <a:ea typeface="+mn-lt"/>
                <a:cs typeface="+mn-lt"/>
              </a:rPr>
              <a:t>Relative_Compactness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(0.63) and </a:t>
            </a:r>
            <a:r>
              <a:rPr lang="en-US" sz="1350" b="1" kern="1200" dirty="0">
                <a:latin typeface="+mn-lt"/>
                <a:ea typeface="+mn-lt"/>
                <a:cs typeface="+mn-lt"/>
              </a:rPr>
              <a:t>Wall_Area</a:t>
            </a:r>
            <a:r>
              <a:rPr lang="en-US" sz="1350" kern="1200" dirty="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(0.43), highlighting their importance in predicting the cooling load of a building.</a:t>
            </a:r>
            <a:endParaRPr lang="en-US" sz="13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54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F314ED-124B-B7FD-F7F2-80A38DEE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5" y="304800"/>
            <a:ext cx="8143875" cy="624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6CA5C-7768-DBBE-7E1C-7C1E3B32A797}"/>
              </a:ext>
            </a:extLst>
          </p:cNvPr>
          <p:cNvSpPr txBox="1"/>
          <p:nvPr/>
        </p:nvSpPr>
        <p:spPr>
          <a:xfrm>
            <a:off x="9026337" y="91328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Linear Regression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0748A-24A9-5235-DFCC-964C2EC3B4FB}"/>
              </a:ext>
            </a:extLst>
          </p:cNvPr>
          <p:cNvSpPr txBox="1"/>
          <p:nvPr/>
        </p:nvSpPr>
        <p:spPr>
          <a:xfrm>
            <a:off x="8726581" y="2465292"/>
            <a:ext cx="334831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>
                <a:solidFill>
                  <a:srgbClr val="0D0D0D"/>
                </a:solidFill>
                <a:ea typeface="+mn-lt"/>
                <a:cs typeface="+mn-lt"/>
              </a:rPr>
              <a:t>Accuray: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0.887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 indicates that approximately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88.70%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of the variance in the cooling load can be explained by the model's predictors.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808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29E7044-9C9D-6EE3-9044-F0AF8AF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49" y="1564705"/>
            <a:ext cx="12048066" cy="242870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C0F25-9B41-21C3-07E1-AA46CA573CCE}"/>
              </a:ext>
            </a:extLst>
          </p:cNvPr>
          <p:cNvSpPr txBox="1"/>
          <p:nvPr/>
        </p:nvSpPr>
        <p:spPr>
          <a:xfrm>
            <a:off x="4723278" y="2885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VIF Analysis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146D0-195E-2ECD-BCB2-F7DF931F1038}"/>
              </a:ext>
            </a:extLst>
          </p:cNvPr>
          <p:cNvSpPr txBox="1"/>
          <p:nvPr/>
        </p:nvSpPr>
        <p:spPr>
          <a:xfrm>
            <a:off x="930088" y="4322668"/>
            <a:ext cx="1031837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The VIF results suggest that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"Roof Area" and "Overall Height" 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have high multicollinearity, with VIFs of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24.23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and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18.86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, respectively.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"Orientation"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also shows potential multicollinearity with a VIF of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10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. 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Variables like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"Glazing_Area_Distribution"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and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"NorthOr"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have moderate VIFs above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5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. 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Meanwhile,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"Relative Compactness"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 and direction-based variables (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"Uniform," "North," "East," "South," "West"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) have VIFs </a:t>
            </a:r>
            <a:r>
              <a:rPr lang="en-US" sz="2000" b="1" dirty="0">
                <a:solidFill>
                  <a:srgbClr val="0D0D0D"/>
                </a:solidFill>
                <a:ea typeface="+mn-lt"/>
                <a:cs typeface="+mn-lt"/>
              </a:rPr>
              <a:t>below 5</a:t>
            </a:r>
            <a:r>
              <a:rPr lang="en-US" sz="2000" dirty="0">
                <a:solidFill>
                  <a:srgbClr val="0D0D0D"/>
                </a:solidFill>
                <a:ea typeface="+mn-lt"/>
                <a:cs typeface="+mn-lt"/>
              </a:rPr>
              <a:t>, indicating less concern for multicollinearity.</a:t>
            </a: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94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50A17E9-DBC5-804F-0A6F-5D46DD8F4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1" r="3" b="3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4639-DF45-8FC5-C2B0-06A940F6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4121944"/>
            <a:ext cx="7927785" cy="1620665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Modeling Analysis</a:t>
            </a:r>
          </a:p>
        </p:txBody>
      </p:sp>
    </p:spTree>
    <p:extLst>
      <p:ext uri="{BB962C8B-B14F-4D97-AF65-F5344CB8AC3E}">
        <p14:creationId xmlns:p14="http://schemas.microsoft.com/office/powerpoint/2010/main" val="313723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data&#10;&#10;Description automatically generated">
            <a:extLst>
              <a:ext uri="{FF2B5EF4-FFF2-40B4-BE49-F238E27FC236}">
                <a16:creationId xmlns:a16="http://schemas.microsoft.com/office/drawing/2014/main" id="{18EA5BF2-FF22-3B3B-484C-A427DC536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590" y="1914956"/>
            <a:ext cx="10114377" cy="4262438"/>
          </a:xfrm>
        </p:spPr>
      </p:pic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28781D0-F285-63B3-B8C1-625D9E7A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" y="349250"/>
            <a:ext cx="120681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FBE07D-7A1D-6320-882F-9C2B7A8B1F79}"/>
              </a:ext>
            </a:extLst>
          </p:cNvPr>
          <p:cNvSpPr txBox="1"/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extBox 1">
            <a:extLst>
              <a:ext uri="{FF2B5EF4-FFF2-40B4-BE49-F238E27FC236}">
                <a16:creationId xmlns:a16="http://schemas.microsoft.com/office/drawing/2014/main" id="{0A0206F5-2547-5D02-4061-57BFDE89B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03480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08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538C4-B299-2267-D649-04ADAE10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Perceptrons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00A36-B464-E566-ABB6-165A8BF00CD7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model is having highest accuracy of around 58% where the predicted initial values is 715 and the final value predicted after learning from data is 690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A78912-D163-2394-FC67-558B3CDA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9841" y="329183"/>
            <a:ext cx="3582213" cy="3429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2006B-3D5B-E3ED-F9BA-F0A0BA96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867634"/>
            <a:ext cx="3995928" cy="59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5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Moving Gears">
            <a:extLst>
              <a:ext uri="{FF2B5EF4-FFF2-40B4-BE49-F238E27FC236}">
                <a16:creationId xmlns:a16="http://schemas.microsoft.com/office/drawing/2014/main" id="{4A80C05E-FACC-B421-C28B-11758BC40D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0BB04C-709E-C1E1-C3E1-38B9A4416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256400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2E763-4825-8FA9-1EB2-E486E46C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4" y="694804"/>
            <a:ext cx="5183878" cy="25173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DEA8E4-772F-8418-BAF9-575695D2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0072" y="691585"/>
            <a:ext cx="4546570" cy="25238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166E82-35E1-1562-7B10-AA270427A17A}"/>
              </a:ext>
            </a:extLst>
          </p:cNvPr>
          <p:cNvSpPr/>
          <p:nvPr/>
        </p:nvSpPr>
        <p:spPr>
          <a:xfrm>
            <a:off x="6248400" y="48768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BD8DA937-ED1F-982C-9FBD-42365770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64" y="3214974"/>
            <a:ext cx="5179017" cy="285207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13C597-5B58-8EDE-74AB-B26C71F17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98" t="10036" r="12078" b="-359"/>
          <a:stretch/>
        </p:blipFill>
        <p:spPr>
          <a:xfrm>
            <a:off x="6153994" y="3204074"/>
            <a:ext cx="4824165" cy="2871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55178-1963-ABA7-09E5-32ABC686C4BC}"/>
              </a:ext>
            </a:extLst>
          </p:cNvPr>
          <p:cNvSpPr/>
          <p:nvPr/>
        </p:nvSpPr>
        <p:spPr>
          <a:xfrm>
            <a:off x="6248400" y="57150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072F7-6A46-6216-38B6-35756A58945E}"/>
              </a:ext>
            </a:extLst>
          </p:cNvPr>
          <p:cNvSpPr/>
          <p:nvPr/>
        </p:nvSpPr>
        <p:spPr>
          <a:xfrm>
            <a:off x="6146800" y="30353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7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DBA4C7-7627-000F-A5FB-BEB0A10CB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314" y="609240"/>
            <a:ext cx="4975133" cy="28101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E1E00-F767-5586-CABE-65F20937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4" y="483099"/>
            <a:ext cx="5243594" cy="30109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5846F3-87F0-AAE3-CF7E-D746F900E411}"/>
              </a:ext>
            </a:extLst>
          </p:cNvPr>
          <p:cNvSpPr/>
          <p:nvPr/>
        </p:nvSpPr>
        <p:spPr>
          <a:xfrm>
            <a:off x="6299200" y="49657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2C7DE-F5FD-E5D1-C41D-F58A629BF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2" y="3225421"/>
            <a:ext cx="5294716" cy="3150356"/>
          </a:xfrm>
          <a:prstGeom prst="rect">
            <a:avLst/>
          </a:prstGeom>
        </p:spPr>
      </p:pic>
      <p:pic>
        <p:nvPicPr>
          <p:cNvPr id="5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D832A1-0D0F-D180-EE0C-2914EEDCD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80" y="3449567"/>
            <a:ext cx="5142316" cy="2729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81C1B-70C8-3E48-9FBF-BF3BDF56F73C}"/>
              </a:ext>
            </a:extLst>
          </p:cNvPr>
          <p:cNvSpPr/>
          <p:nvPr/>
        </p:nvSpPr>
        <p:spPr>
          <a:xfrm>
            <a:off x="6019800" y="58420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9095A-1865-C927-49EA-F277E842EDC9}"/>
              </a:ext>
            </a:extLst>
          </p:cNvPr>
          <p:cNvSpPr/>
          <p:nvPr/>
        </p:nvSpPr>
        <p:spPr>
          <a:xfrm>
            <a:off x="6146800" y="31115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6C368-1983-C1E8-FCEF-57E563138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6" r="14767" b="-2"/>
          <a:stretch/>
        </p:blipFill>
        <p:spPr>
          <a:xfrm>
            <a:off x="643467" y="1654315"/>
            <a:ext cx="5294716" cy="354936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DA40E4C-BBFA-04D0-BD2E-0D9218D5A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08" b="1"/>
          <a:stretch/>
        </p:blipFill>
        <p:spPr>
          <a:xfrm>
            <a:off x="6253817" y="1654303"/>
            <a:ext cx="5294715" cy="3549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83CB2-7CCE-3E47-A89D-5F57A933F32D}"/>
              </a:ext>
            </a:extLst>
          </p:cNvPr>
          <p:cNvSpPr/>
          <p:nvPr/>
        </p:nvSpPr>
        <p:spPr>
          <a:xfrm>
            <a:off x="6248400" y="4876800"/>
            <a:ext cx="13970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8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Neuron system in yellow and light blue">
            <a:extLst>
              <a:ext uri="{FF2B5EF4-FFF2-40B4-BE49-F238E27FC236}">
                <a16:creationId xmlns:a16="http://schemas.microsoft.com/office/drawing/2014/main" id="{5330CE99-454D-3D62-8384-1BF8EF50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7" r="-2" b="91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5012-79DE-50B3-8187-D9BD61E74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6722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number of steps in red text&#10;&#10;Description automatically generated">
            <a:extLst>
              <a:ext uri="{FF2B5EF4-FFF2-40B4-BE49-F238E27FC236}">
                <a16:creationId xmlns:a16="http://schemas.microsoft.com/office/drawing/2014/main" id="{048B52B4-9E2C-73BD-A7D7-AC3630A6C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09894"/>
            <a:ext cx="10134600" cy="39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546FDEF5-4FD8-E3CF-DEBF-532E070BE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41"/>
          <a:stretch/>
        </p:blipFill>
        <p:spPr>
          <a:xfrm>
            <a:off x="437855" y="2642616"/>
            <a:ext cx="5378785" cy="36057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89375C-5133-C7D4-79E0-AE966348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108" b="1"/>
          <a:stretch/>
        </p:blipFill>
        <p:spPr>
          <a:xfrm>
            <a:off x="6372288" y="2642616"/>
            <a:ext cx="5378832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2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22C39A02-7C3C-051A-E6D2-6590FF0D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96" b="8713"/>
          <a:stretch/>
        </p:blipFill>
        <p:spPr>
          <a:xfrm>
            <a:off x="292608" y="2470741"/>
            <a:ext cx="3758184" cy="3510201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7354729C-0DB5-F89E-D3C7-89071B1C5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0" r="-1" b="-1"/>
          <a:stretch/>
        </p:blipFill>
        <p:spPr>
          <a:xfrm>
            <a:off x="4216908" y="2634454"/>
            <a:ext cx="3758184" cy="3349027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E71D5EC1-6CF6-AA76-A004-756373DF7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3" r="3" b="1585"/>
          <a:stretch/>
        </p:blipFill>
        <p:spPr>
          <a:xfrm>
            <a:off x="8141208" y="2471779"/>
            <a:ext cx="3758184" cy="35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0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K-nearest neighbor analysis-1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58EBF4-F94D-091E-A909-E046EA05C4E4}"/>
              </a:ext>
            </a:extLst>
          </p:cNvPr>
          <p:cNvSpPr/>
          <p:nvPr/>
        </p:nvSpPr>
        <p:spPr>
          <a:xfrm>
            <a:off x="6490003" y="3573527"/>
            <a:ext cx="1064851" cy="15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4AEF014-21B1-7E15-7DB1-C37578B1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77" y="1796907"/>
            <a:ext cx="4789200" cy="441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0D5D8-1972-B6B1-C1D8-ADC672EE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78" y="1737360"/>
            <a:ext cx="4332265" cy="4535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00CFD-41D2-61E4-E59C-537EC8E638B6}"/>
              </a:ext>
            </a:extLst>
          </p:cNvPr>
          <p:cNvSpPr/>
          <p:nvPr/>
        </p:nvSpPr>
        <p:spPr>
          <a:xfrm>
            <a:off x="6816436" y="3491345"/>
            <a:ext cx="1330036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0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colorful geometric shapes&#10;&#10;Description automatically generated">
            <a:extLst>
              <a:ext uri="{FF2B5EF4-FFF2-40B4-BE49-F238E27FC236}">
                <a16:creationId xmlns:a16="http://schemas.microsoft.com/office/drawing/2014/main" id="{154EA58E-4CA2-2F22-2AB9-C76AF1D6B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 r="1797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3FCFA-4A61-4697-1FDB-A8A689C8957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375D7-7EC8-9D0D-23E7-282A72C21D27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We performed energy analysis using 12 different building shapes simulated in Ecotect.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8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K-nearest neighbor analysis-2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E9C7E-0D0A-6220-1664-7465118BB8DF}"/>
              </a:ext>
            </a:extLst>
          </p:cNvPr>
          <p:cNvSpPr/>
          <p:nvPr/>
        </p:nvSpPr>
        <p:spPr>
          <a:xfrm flipV="1">
            <a:off x="6916322" y="3523775"/>
            <a:ext cx="1070722" cy="180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3C3EE1-B61D-F6C5-658C-1EF774B9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20" y="1737360"/>
            <a:ext cx="5160532" cy="4485762"/>
          </a:xfrm>
          <a:prstGeom prst="rect">
            <a:avLst/>
          </a:prstGeom>
        </p:spPr>
      </p:pic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1CBE81AD-6C1F-3472-CB5D-8E2986F4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04" y="1777864"/>
            <a:ext cx="4380096" cy="44949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92162-6176-5D80-3046-261D3F234DA1}"/>
              </a:ext>
            </a:extLst>
          </p:cNvPr>
          <p:cNvSpPr/>
          <p:nvPr/>
        </p:nvSpPr>
        <p:spPr>
          <a:xfrm>
            <a:off x="6670963" y="3429000"/>
            <a:ext cx="123305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8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Bayes analysis-1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895BCB-F6B5-E4AD-3A33-F2357519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3" y="2048612"/>
            <a:ext cx="4056617" cy="42351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2ED06B-3825-F1EC-A9D2-0A6014B5C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06" y="1926266"/>
            <a:ext cx="3636670" cy="4204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3F4FC-77C9-E3D9-9BDE-096B7DAF8C62}"/>
              </a:ext>
            </a:extLst>
          </p:cNvPr>
          <p:cNvSpPr/>
          <p:nvPr/>
        </p:nvSpPr>
        <p:spPr>
          <a:xfrm>
            <a:off x="3060976" y="3584228"/>
            <a:ext cx="1301503" cy="12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89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Bayes analysis-2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B8D0DB-6C5C-3317-4DC8-87BE79C1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6" y="1926266"/>
            <a:ext cx="4175739" cy="43575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51144F-86F1-3981-9521-017A8A97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70" y="2056966"/>
            <a:ext cx="3430024" cy="4117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2DAC17-F93A-B25B-4E57-0600CAAB87F6}"/>
              </a:ext>
            </a:extLst>
          </p:cNvPr>
          <p:cNvSpPr/>
          <p:nvPr/>
        </p:nvSpPr>
        <p:spPr>
          <a:xfrm>
            <a:off x="2989075" y="3537117"/>
            <a:ext cx="1305665" cy="127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8647B-16E2-B814-159E-1310720F964A}"/>
              </a:ext>
            </a:extLst>
          </p:cNvPr>
          <p:cNvSpPr/>
          <p:nvPr/>
        </p:nvSpPr>
        <p:spPr>
          <a:xfrm>
            <a:off x="3140674" y="3104479"/>
            <a:ext cx="1580180" cy="16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7CAB182-58E1-93DE-F240-106F07B6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71" y="1737360"/>
            <a:ext cx="3775721" cy="4535424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CA21FF-CCE0-283E-0FB7-C7E0CA06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62" y="2566126"/>
            <a:ext cx="4793723" cy="25905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45394A-D470-8711-BFF2-1A79D1CC49C4}"/>
              </a:ext>
            </a:extLst>
          </p:cNvPr>
          <p:cNvSpPr/>
          <p:nvPr/>
        </p:nvSpPr>
        <p:spPr>
          <a:xfrm>
            <a:off x="2784763" y="2971799"/>
            <a:ext cx="1773381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9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2901D4-B91D-6007-2B02-BD99D6A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42" y="1737360"/>
            <a:ext cx="4888833" cy="4535424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297E88-7799-AA34-0E87-09A93DD3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32" y="2509106"/>
            <a:ext cx="5527381" cy="3002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D442CE-50A3-D682-2A02-03C18E83AC1F}"/>
              </a:ext>
            </a:extLst>
          </p:cNvPr>
          <p:cNvSpPr/>
          <p:nvPr/>
        </p:nvSpPr>
        <p:spPr>
          <a:xfrm>
            <a:off x="2576945" y="3075709"/>
            <a:ext cx="1662545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2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F46E3-58EB-3471-BBD3-9E87FFC4F392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7A1775-B1B2-0E54-132E-2D2E94F5D979}"/>
              </a:ext>
            </a:extLst>
          </p:cNvPr>
          <p:cNvSpPr/>
          <p:nvPr/>
        </p:nvSpPr>
        <p:spPr>
          <a:xfrm>
            <a:off x="2177095" y="2992883"/>
            <a:ext cx="1736328" cy="182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4899804-8DAE-EC2D-F7C5-769EA131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71" y="1740723"/>
            <a:ext cx="4741513" cy="4532061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863DBCD-6A96-E91E-A35B-4C9D6E607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" r="25080" b="-277"/>
          <a:stretch/>
        </p:blipFill>
        <p:spPr>
          <a:xfrm>
            <a:off x="5734749" y="1737360"/>
            <a:ext cx="5451836" cy="43998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E42369-F342-1726-9B75-621BFABAD2C1}"/>
              </a:ext>
            </a:extLst>
          </p:cNvPr>
          <p:cNvSpPr/>
          <p:nvPr/>
        </p:nvSpPr>
        <p:spPr>
          <a:xfrm>
            <a:off x="2244436" y="2992582"/>
            <a:ext cx="1454727" cy="166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90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37F4A8-C468-424A-2063-38E74298C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08293"/>
              </p:ext>
            </p:extLst>
          </p:nvPr>
        </p:nvGraphicFramePr>
        <p:xfrm>
          <a:off x="110836" y="1371600"/>
          <a:ext cx="3730692" cy="2888386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32708">
                  <a:extLst>
                    <a:ext uri="{9D8B030D-6E8A-4147-A177-3AD203B41FA5}">
                      <a16:colId xmlns:a16="http://schemas.microsoft.com/office/drawing/2014/main" val="2464483990"/>
                    </a:ext>
                  </a:extLst>
                </a:gridCol>
                <a:gridCol w="1797984">
                  <a:extLst>
                    <a:ext uri="{9D8B030D-6E8A-4147-A177-3AD203B41FA5}">
                      <a16:colId xmlns:a16="http://schemas.microsoft.com/office/drawing/2014/main" val="1292483274"/>
                    </a:ext>
                  </a:extLst>
                </a:gridCol>
              </a:tblGrid>
              <a:tr h="430185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24031"/>
                  </a:ext>
                </a:extLst>
              </a:tr>
              <a:tr h="4301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Model-1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0.5064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716263"/>
                  </a:ext>
                </a:extLst>
              </a:tr>
              <a:tr h="4301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Model-2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0.4285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221861"/>
                  </a:ext>
                </a:extLst>
              </a:tr>
              <a:tr h="4301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Model-3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0.5324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91071"/>
                  </a:ext>
                </a:extLst>
              </a:tr>
              <a:tr h="7374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Model-4</a:t>
                      </a:r>
                    </a:p>
                    <a:p>
                      <a:pPr lvl="0">
                        <a:buNone/>
                      </a:pPr>
                      <a:endParaRPr lang="en-US" sz="1800" u="none" strike="noStrike" noProof="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0.5844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21778"/>
                  </a:ext>
                </a:extLst>
              </a:tr>
              <a:tr h="4301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Model-5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0.4935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05594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C2FAEA0-5774-AE24-51DA-D4FB5D544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170410"/>
              </p:ext>
            </p:extLst>
          </p:nvPr>
        </p:nvGraphicFramePr>
        <p:xfrm>
          <a:off x="4087091" y="1399309"/>
          <a:ext cx="3744124" cy="2849058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872062">
                  <a:extLst>
                    <a:ext uri="{9D8B030D-6E8A-4147-A177-3AD203B41FA5}">
                      <a16:colId xmlns:a16="http://schemas.microsoft.com/office/drawing/2014/main" val="2241336269"/>
                    </a:ext>
                  </a:extLst>
                </a:gridCol>
                <a:gridCol w="1872062">
                  <a:extLst>
                    <a:ext uri="{9D8B030D-6E8A-4147-A177-3AD203B41FA5}">
                      <a16:colId xmlns:a16="http://schemas.microsoft.com/office/drawing/2014/main" val="1123455757"/>
                    </a:ext>
                  </a:extLst>
                </a:gridCol>
              </a:tblGrid>
              <a:tr h="474843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981008"/>
                  </a:ext>
                </a:extLst>
              </a:tr>
              <a:tr h="474843">
                <a:tc>
                  <a:txBody>
                    <a:bodyPr/>
                    <a:lstStyle/>
                    <a:p>
                      <a:r>
                        <a:rPr lang="en-US" dirty="0"/>
                        <a:t>Model1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136643"/>
                  </a:ext>
                </a:extLst>
              </a:tr>
              <a:tr h="4748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Model2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30017"/>
                  </a:ext>
                </a:extLst>
              </a:tr>
              <a:tr h="4748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Aptos"/>
                        </a:rPr>
                        <a:t> </a:t>
                      </a:r>
                      <a:r>
                        <a:rPr lang="en-US" dirty="0"/>
                        <a:t>Model3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613189"/>
                  </a:ext>
                </a:extLst>
              </a:tr>
              <a:tr h="4748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Model4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349972"/>
                  </a:ext>
                </a:extLst>
              </a:tr>
              <a:tr h="4748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Model5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36556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4A67911-2AA4-0330-6020-8961A350F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806020"/>
              </p:ext>
            </p:extLst>
          </p:nvPr>
        </p:nvGraphicFramePr>
        <p:xfrm>
          <a:off x="8035636" y="1399309"/>
          <a:ext cx="3977782" cy="286710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88891">
                  <a:extLst>
                    <a:ext uri="{9D8B030D-6E8A-4147-A177-3AD203B41FA5}">
                      <a16:colId xmlns:a16="http://schemas.microsoft.com/office/drawing/2014/main" val="2241336269"/>
                    </a:ext>
                  </a:extLst>
                </a:gridCol>
                <a:gridCol w="1988891">
                  <a:extLst>
                    <a:ext uri="{9D8B030D-6E8A-4147-A177-3AD203B41FA5}">
                      <a16:colId xmlns:a16="http://schemas.microsoft.com/office/drawing/2014/main" val="1123455757"/>
                    </a:ext>
                  </a:extLst>
                </a:gridCol>
              </a:tblGrid>
              <a:tr h="561391">
                <a:tc>
                  <a:txBody>
                    <a:bodyPr/>
                    <a:lstStyle/>
                    <a:p>
                      <a:r>
                        <a:rPr lang="en-US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981008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r>
                        <a:rPr lang="en-US" dirty="0"/>
                        <a:t>1 Hidden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136643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r>
                        <a:rPr lang="en-US" dirty="0"/>
                        <a:t>2 Hidden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30017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r>
                        <a:rPr lang="en-US" dirty="0"/>
                        <a:t>3 Hidden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613189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r>
                        <a:rPr lang="en-US" dirty="0"/>
                        <a:t>4 Hidden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349972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r>
                        <a:rPr lang="en-US" dirty="0"/>
                        <a:t>5 Hidden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3655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3790A4-7AF3-6CA5-467E-BD29318A0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29745"/>
              </p:ext>
            </p:extLst>
          </p:nvPr>
        </p:nvGraphicFramePr>
        <p:xfrm>
          <a:off x="113607" y="5044995"/>
          <a:ext cx="3804410" cy="138176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902205">
                  <a:extLst>
                    <a:ext uri="{9D8B030D-6E8A-4147-A177-3AD203B41FA5}">
                      <a16:colId xmlns:a16="http://schemas.microsoft.com/office/drawing/2014/main" val="2313777404"/>
                    </a:ext>
                  </a:extLst>
                </a:gridCol>
                <a:gridCol w="1902205">
                  <a:extLst>
                    <a:ext uri="{9D8B030D-6E8A-4147-A177-3AD203B41FA5}">
                      <a16:colId xmlns:a16="http://schemas.microsoft.com/office/drawing/2014/main" val="4241349066"/>
                    </a:ext>
                  </a:extLst>
                </a:gridCol>
              </a:tblGrid>
              <a:tr h="3740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Aptos"/>
                        </a:rPr>
                        <a:t>K-nearest neighbor 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0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6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357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D3E046-4270-7EC1-D657-368E800C4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33002"/>
              </p:ext>
            </p:extLst>
          </p:nvPr>
        </p:nvGraphicFramePr>
        <p:xfrm>
          <a:off x="4045526" y="5043055"/>
          <a:ext cx="3783628" cy="1392303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891814">
                  <a:extLst>
                    <a:ext uri="{9D8B030D-6E8A-4147-A177-3AD203B41FA5}">
                      <a16:colId xmlns:a16="http://schemas.microsoft.com/office/drawing/2014/main" val="2977302929"/>
                    </a:ext>
                  </a:extLst>
                </a:gridCol>
                <a:gridCol w="1891814">
                  <a:extLst>
                    <a:ext uri="{9D8B030D-6E8A-4147-A177-3AD203B41FA5}">
                      <a16:colId xmlns:a16="http://schemas.microsoft.com/office/drawing/2014/main" val="1367300203"/>
                    </a:ext>
                  </a:extLst>
                </a:gridCol>
              </a:tblGrid>
              <a:tr h="4641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Naïve Bayes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58995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r>
                        <a:rPr lang="en-US" dirty="0"/>
                        <a:t>Model-1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813766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r>
                        <a:rPr lang="en-US" dirty="0"/>
                        <a:t>Model-2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294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6317F0-765F-A3B1-F907-F4BDB848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55193"/>
              </p:ext>
            </p:extLst>
          </p:nvPr>
        </p:nvGraphicFramePr>
        <p:xfrm>
          <a:off x="7966363" y="5043054"/>
          <a:ext cx="4116140" cy="1498086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058070">
                  <a:extLst>
                    <a:ext uri="{9D8B030D-6E8A-4147-A177-3AD203B41FA5}">
                      <a16:colId xmlns:a16="http://schemas.microsoft.com/office/drawing/2014/main" val="1266371307"/>
                    </a:ext>
                  </a:extLst>
                </a:gridCol>
                <a:gridCol w="2058070">
                  <a:extLst>
                    <a:ext uri="{9D8B030D-6E8A-4147-A177-3AD203B41FA5}">
                      <a16:colId xmlns:a16="http://schemas.microsoft.com/office/drawing/2014/main" val="4251241030"/>
                    </a:ext>
                  </a:extLst>
                </a:gridCol>
              </a:tblGrid>
              <a:tr h="499362">
                <a:tc>
                  <a:txBody>
                    <a:bodyPr/>
                    <a:lstStyle/>
                    <a:p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75235"/>
                  </a:ext>
                </a:extLst>
              </a:tr>
              <a:tr h="499362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07820"/>
                  </a:ext>
                </a:extLst>
              </a:tr>
              <a:tr h="499362">
                <a:tc>
                  <a:txBody>
                    <a:bodyPr/>
                    <a:lstStyle/>
                    <a:p>
                      <a:r>
                        <a:rPr lang="en-US" dirty="0"/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722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856E0F-D9B3-DF21-4A68-40EF7E1B41AA}"/>
              </a:ext>
            </a:extLst>
          </p:cNvPr>
          <p:cNvSpPr txBox="1"/>
          <p:nvPr/>
        </p:nvSpPr>
        <p:spPr>
          <a:xfrm>
            <a:off x="2632363" y="166255"/>
            <a:ext cx="7578436" cy="707886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/>
              <a:t>PREDICTION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8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42EF5D-AB65-A574-309B-09E7A4ECF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4458"/>
              </p:ext>
            </p:extLst>
          </p:nvPr>
        </p:nvGraphicFramePr>
        <p:xfrm>
          <a:off x="658091" y="1529543"/>
          <a:ext cx="11102201" cy="4937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8619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4085C-F957-ECBB-A857-AA8AB45BB186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9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08D-74B4-0F2A-79A3-761BE18A6AC6}"/>
              </a:ext>
            </a:extLst>
          </p:cNvPr>
          <p:cNvSpPr txBox="1"/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7BD8-E761-5DA4-2739-7FC3FB12A0B2}"/>
              </a:ext>
            </a:extLst>
          </p:cNvPr>
          <p:cNvSpPr txBox="1"/>
          <p:nvPr/>
        </p:nvSpPr>
        <p:spPr>
          <a:xfrm>
            <a:off x="754160" y="1988801"/>
            <a:ext cx="4245305" cy="312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Relative Compactness</a:t>
            </a:r>
            <a:r>
              <a:rPr lang="en-US" sz="1600" b="1" dirty="0">
                <a:solidFill>
                  <a:srgbClr val="0070C0"/>
                </a:solidFill>
              </a:rPr>
              <a:t> – </a:t>
            </a:r>
            <a:r>
              <a:rPr lang="en-US" sz="1600" b="1" dirty="0">
                <a:solidFill>
                  <a:schemeClr val="accent2"/>
                </a:solidFill>
              </a:rPr>
              <a:t>Continuous</a:t>
            </a:r>
            <a:endParaRPr lang="en-US" sz="1600" kern="1200" dirty="0">
              <a:solidFill>
                <a:schemeClr val="accent2"/>
              </a:solidFill>
              <a:latin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Surface </a:t>
            </a:r>
            <a:r>
              <a:rPr lang="en-US" sz="1600" b="1" dirty="0">
                <a:solidFill>
                  <a:srgbClr val="0070C0"/>
                </a:solidFill>
              </a:rPr>
              <a:t>Area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- Continuous</a:t>
            </a:r>
            <a:endParaRPr lang="en-US" sz="16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0070C0"/>
                </a:solidFill>
                <a:ea typeface="+mn-lt"/>
                <a:cs typeface="+mn-lt"/>
              </a:rPr>
              <a:t>Wall</a:t>
            </a: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Area</a:t>
            </a:r>
            <a:r>
              <a:rPr lang="en-US" sz="1600" b="1" dirty="0">
                <a:solidFill>
                  <a:srgbClr val="0070C0"/>
                </a:solidFill>
              </a:rPr>
              <a:t> 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- Continuous</a:t>
            </a:r>
            <a:endParaRPr lang="en-US" sz="16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0070C0"/>
                </a:solidFill>
                <a:ea typeface="+mn-lt"/>
                <a:cs typeface="+mn-lt"/>
              </a:rPr>
              <a:t>Roof</a:t>
            </a: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Area</a:t>
            </a:r>
            <a:r>
              <a:rPr lang="en-US" sz="1600" b="1" dirty="0">
                <a:solidFill>
                  <a:srgbClr val="0070C0"/>
                </a:solidFill>
              </a:rPr>
              <a:t> 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- Continuous</a:t>
            </a:r>
            <a:endParaRPr lang="en-US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0070C0"/>
                </a:solidFill>
                <a:ea typeface="+mn-lt"/>
                <a:cs typeface="+mn-lt"/>
              </a:rPr>
              <a:t>Overall</a:t>
            </a: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Height- 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- Continuous</a:t>
            </a:r>
            <a:endParaRPr lang="en-US" sz="16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0070C0"/>
                </a:solidFill>
              </a:rPr>
              <a:t>Orientation – </a:t>
            </a:r>
            <a:r>
              <a:rPr lang="en-US" sz="1600" b="1" dirty="0">
                <a:solidFill>
                  <a:schemeClr val="accent2"/>
                </a:solidFill>
              </a:rPr>
              <a:t>Categorical and Discrete</a:t>
            </a:r>
            <a:endParaRPr lang="en-US" sz="1600" dirty="0">
              <a:solidFill>
                <a:schemeClr val="accent2"/>
              </a:solidFill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rgbClr val="0070C0"/>
                </a:solidFill>
              </a:rPr>
              <a:t>Glazing</a:t>
            </a: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Area- 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- Continuous</a:t>
            </a:r>
            <a:endParaRPr lang="en-US" sz="16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63525" indent="-263525" defTabSz="704088">
              <a:spcAft>
                <a:spcPts val="600"/>
              </a:spcAft>
              <a:buAutoNum type="arabicPeriod"/>
            </a:pPr>
            <a:r>
              <a:rPr lang="en-US" sz="16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Glazing Area </a:t>
            </a:r>
            <a:r>
              <a:rPr lang="en-US" sz="1600" b="1" dirty="0">
                <a:solidFill>
                  <a:srgbClr val="0070C0"/>
                </a:solidFill>
              </a:rPr>
              <a:t>Distribution -</a:t>
            </a:r>
            <a:r>
              <a:rPr lang="en-US" sz="1600" b="1" dirty="0">
                <a:solidFill>
                  <a:schemeClr val="accent2"/>
                </a:solidFill>
                <a:ea typeface="+mn-lt"/>
                <a:cs typeface="+mn-lt"/>
              </a:rPr>
              <a:t>Categorical and Discrete</a:t>
            </a:r>
            <a:br>
              <a:rPr lang="en-US" sz="1350" kern="12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AAB51-D9C3-7039-D5BC-584FB5D9BAB7}"/>
              </a:ext>
            </a:extLst>
          </p:cNvPr>
          <p:cNvSpPr txBox="1"/>
          <p:nvPr/>
        </p:nvSpPr>
        <p:spPr>
          <a:xfrm>
            <a:off x="5616741" y="2049596"/>
            <a:ext cx="5888921" cy="19155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04088">
              <a:spcAft>
                <a:spcPts val="600"/>
              </a:spcAft>
              <a:buFont typeface="Arial"/>
              <a:buChar char="•"/>
            </a:pPr>
            <a:r>
              <a:rPr lang="en-US" b="1" kern="1200" dirty="0">
                <a:solidFill>
                  <a:schemeClr val="accent3">
                    <a:lumMod val="75000"/>
                  </a:schemeClr>
                </a:solidFill>
                <a:latin typeface="Calibri"/>
                <a:ea typeface="+mn-ea"/>
                <a:cs typeface="Arial"/>
              </a:rPr>
              <a:t>The buildings differ with respect to the glazing area, the glazing area distribution, and the orientation, amongst other parameters. 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defTabSz="704088">
              <a:spcAft>
                <a:spcPts val="600"/>
              </a:spcAft>
              <a:buFont typeface="Arial"/>
              <a:buChar char="•"/>
            </a:pPr>
            <a:endParaRPr lang="en-US" b="1" kern="1200" dirty="0">
              <a:solidFill>
                <a:schemeClr val="accent3">
                  <a:lumMod val="75000"/>
                </a:schemeClr>
              </a:solidFill>
              <a:latin typeface="Calibri"/>
              <a:ea typeface="Calibri"/>
              <a:cs typeface="Arial"/>
            </a:endParaRPr>
          </a:p>
          <a:p>
            <a:pPr defTabSz="704088">
              <a:spcAft>
                <a:spcPts val="600"/>
              </a:spcAft>
              <a:buFont typeface="Arial"/>
              <a:buChar char="•"/>
            </a:pPr>
            <a:r>
              <a:rPr lang="en-US" b="1" kern="1200" dirty="0">
                <a:solidFill>
                  <a:schemeClr val="accent3">
                    <a:lumMod val="75000"/>
                  </a:schemeClr>
                </a:solidFill>
                <a:latin typeface="Calibri"/>
                <a:ea typeface="+mn-lt"/>
                <a:cs typeface="Arial"/>
              </a:rPr>
              <a:t>The aim is to use the eight features to predict the responses.</a:t>
            </a:r>
            <a:r>
              <a:rPr lang="en-US" b="1" kern="1200" dirty="0">
                <a:solidFill>
                  <a:schemeClr val="accent3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 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D9C39-9787-CAEA-44BD-BBCE6DDA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63" y="4234926"/>
            <a:ext cx="1844255" cy="1844255"/>
          </a:xfrm>
          <a:prstGeom prst="rect">
            <a:avLst/>
          </a:prstGeom>
        </p:spPr>
      </p:pic>
      <p:pic>
        <p:nvPicPr>
          <p:cNvPr id="36" name="Picture 35" descr="Cartoon a cartoon of a earth with a computer fan blowing it&amp;#39;s head&#10;&#10;Description automatically generated">
            <a:extLst>
              <a:ext uri="{FF2B5EF4-FFF2-40B4-BE49-F238E27FC236}">
                <a16:creationId xmlns:a16="http://schemas.microsoft.com/office/drawing/2014/main" id="{11EF8582-ABD6-A9B4-618C-02FC725A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230" y="4085573"/>
            <a:ext cx="2426473" cy="17557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3F9674-C94C-3567-6DC7-77FB7816F672}"/>
              </a:ext>
            </a:extLst>
          </p:cNvPr>
          <p:cNvSpPr txBox="1"/>
          <p:nvPr/>
        </p:nvSpPr>
        <p:spPr>
          <a:xfrm>
            <a:off x="8726466" y="5887233"/>
            <a:ext cx="2359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Cooling load</a:t>
            </a:r>
          </a:p>
        </p:txBody>
      </p:sp>
    </p:spTree>
    <p:extLst>
      <p:ext uri="{BB962C8B-B14F-4D97-AF65-F5344CB8AC3E}">
        <p14:creationId xmlns:p14="http://schemas.microsoft.com/office/powerpoint/2010/main" val="420602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person holding a tablet with a digital screen&#10;&#10;Description automatically generated">
            <a:extLst>
              <a:ext uri="{FF2B5EF4-FFF2-40B4-BE49-F238E27FC236}">
                <a16:creationId xmlns:a16="http://schemas.microsoft.com/office/drawing/2014/main" id="{DD281EF2-49CA-1332-140C-81CC33DC7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6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EDCEB-0F95-08B3-49E4-9CC94C03790D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Visualizations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8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1F7A9-F542-C85A-861B-D4E13A4F67B6}"/>
              </a:ext>
            </a:extLst>
          </p:cNvPr>
          <p:cNvSpPr txBox="1"/>
          <p:nvPr/>
        </p:nvSpPr>
        <p:spPr>
          <a:xfrm>
            <a:off x="1433186" y="6297592"/>
            <a:ext cx="9346505" cy="337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latin typeface="+mj-lt"/>
                <a:ea typeface="+mj-ea"/>
                <a:cs typeface="+mj-cs"/>
              </a:rPr>
              <a:t>Scatterplot matrix using Rcmdr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9B93EEB-1B22-A77D-39DF-32FD121C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8" y="296230"/>
            <a:ext cx="11414065" cy="563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5222A7-4DF6-50DB-217A-29FAB8DCF577}"/>
              </a:ext>
            </a:extLst>
          </p:cNvPr>
          <p:cNvSpPr/>
          <p:nvPr/>
        </p:nvSpPr>
        <p:spPr>
          <a:xfrm>
            <a:off x="6711864" y="4540684"/>
            <a:ext cx="1315231" cy="64717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0290F4-D8D5-AD5A-2C99-A2F8DA7FC049}"/>
              </a:ext>
            </a:extLst>
          </p:cNvPr>
          <p:cNvSpPr/>
          <p:nvPr/>
        </p:nvSpPr>
        <p:spPr>
          <a:xfrm>
            <a:off x="8027095" y="4540685"/>
            <a:ext cx="1263041" cy="657616"/>
          </a:xfrm>
          <a:prstGeom prst="roundRect">
            <a:avLst/>
          </a:prstGeom>
          <a:noFill/>
          <a:ln w="571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9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421D6-426C-14A4-DF4B-852B22EA95AE}"/>
              </a:ext>
            </a:extLst>
          </p:cNvPr>
          <p:cNvSpPr txBox="1"/>
          <p:nvPr/>
        </p:nvSpPr>
        <p:spPr>
          <a:xfrm>
            <a:off x="104383" y="208767"/>
            <a:ext cx="12087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Using R studio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AB892F4-9E48-F8E3-AF40-538499F3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9" y="757559"/>
            <a:ext cx="11471753" cy="58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7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A5A28-CB59-52A1-DF96-0670216B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58FF3-BED3-3CBC-F58C-037B7BA757B4}"/>
              </a:ext>
            </a:extLst>
          </p:cNvPr>
          <p:cNvSpPr txBox="1"/>
          <p:nvPr/>
        </p:nvSpPr>
        <p:spPr>
          <a:xfrm>
            <a:off x="359044" y="6077361"/>
            <a:ext cx="5269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b="1" kern="1200" dirty="0">
                <a:latin typeface="+mn-lt"/>
                <a:ea typeface="+mn-ea"/>
                <a:cs typeface="+mn-cs"/>
              </a:rPr>
              <a:t>Relative </a:t>
            </a:r>
            <a:r>
              <a:rPr lang="en-US" b="1" dirty="0">
                <a:ea typeface="+mn-lt"/>
                <a:cs typeface="+mn-lt"/>
              </a:rPr>
              <a:t>compactness and</a:t>
            </a:r>
            <a:r>
              <a:rPr lang="en-US" b="1" kern="1200" dirty="0">
                <a:latin typeface="+mn-lt"/>
                <a:ea typeface="+mn-ea"/>
                <a:cs typeface="+mn-cs"/>
              </a:rPr>
              <a:t> Surface Area</a:t>
            </a:r>
            <a:endParaRPr lang="en-US" dirty="0"/>
          </a:p>
        </p:txBody>
      </p:sp>
      <p:pic>
        <p:nvPicPr>
          <p:cNvPr id="6" name="Picture 5" descr="A graph of a positive relationship between surface area and roof area&#10;&#10;Description automatically generated">
            <a:extLst>
              <a:ext uri="{FF2B5EF4-FFF2-40B4-BE49-F238E27FC236}">
                <a16:creationId xmlns:a16="http://schemas.microsoft.com/office/drawing/2014/main" id="{116239FC-A643-4B59-F8CA-6276DB42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57" y="1716484"/>
            <a:ext cx="4971166" cy="4241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8B067-2267-B2AD-8443-B6416D40130F}"/>
              </a:ext>
            </a:extLst>
          </p:cNvPr>
          <p:cNvSpPr txBox="1"/>
          <p:nvPr/>
        </p:nvSpPr>
        <p:spPr>
          <a:xfrm>
            <a:off x="7551098" y="6078732"/>
            <a:ext cx="3457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b="1" kern="1200" dirty="0">
                <a:latin typeface="+mn-lt"/>
                <a:ea typeface="+mn-ea"/>
                <a:cs typeface="+mn-cs"/>
              </a:rPr>
              <a:t>Roof Area and Surface Area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01CEB-930A-BC85-DC5A-C73854D2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1" y="1711890"/>
            <a:ext cx="5377826" cy="42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" name="Picture 1" descr="A person looking through a magnifying glass&#10;&#10;Description automatically generated">
            <a:extLst>
              <a:ext uri="{FF2B5EF4-FFF2-40B4-BE49-F238E27FC236}">
                <a16:creationId xmlns:a16="http://schemas.microsoft.com/office/drawing/2014/main" id="{F6D9E7CC-215A-6A40-6B82-9AD524F54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A9C2C2-0802-CE49-C363-C3A2B4E7C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33800"/>
              </p:ext>
            </p:extLst>
          </p:nvPr>
        </p:nvGraphicFramePr>
        <p:xfrm>
          <a:off x="6534411" y="2223369"/>
          <a:ext cx="4704468" cy="3510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166">
                  <a:extLst>
                    <a:ext uri="{9D8B030D-6E8A-4147-A177-3AD203B41FA5}">
                      <a16:colId xmlns:a16="http://schemas.microsoft.com/office/drawing/2014/main" val="1563262287"/>
                    </a:ext>
                  </a:extLst>
                </a:gridCol>
                <a:gridCol w="1611974">
                  <a:extLst>
                    <a:ext uri="{9D8B030D-6E8A-4147-A177-3AD203B41FA5}">
                      <a16:colId xmlns:a16="http://schemas.microsoft.com/office/drawing/2014/main" val="336987022"/>
                    </a:ext>
                  </a:extLst>
                </a:gridCol>
                <a:gridCol w="1537328">
                  <a:extLst>
                    <a:ext uri="{9D8B030D-6E8A-4147-A177-3AD203B41FA5}">
                      <a16:colId xmlns:a16="http://schemas.microsoft.com/office/drawing/2014/main" val="2346677131"/>
                    </a:ext>
                  </a:extLst>
                </a:gridCol>
              </a:tblGrid>
              <a:tr h="598321">
                <a:tc>
                  <a:txBody>
                    <a:bodyPr/>
                    <a:lstStyle/>
                    <a:p>
                      <a:r>
                        <a:rPr lang="en-US" sz="1200" dirty="0"/>
                        <a:t>Relationship</a:t>
                      </a:r>
                    </a:p>
                  </a:txBody>
                  <a:tcPr marL="139277" marR="139277" marT="69638" marB="6963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Negative / Positive</a:t>
                      </a:r>
                    </a:p>
                  </a:txBody>
                  <a:tcPr marL="139277" marR="139277" marT="69638" marB="6963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 marL="139277" marR="139277" marT="69638" marB="6963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48494"/>
                  </a:ext>
                </a:extLst>
              </a:tr>
              <a:tr h="4719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Overall height and Roof Area</a:t>
                      </a: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Negative</a:t>
                      </a:r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-0.973</a:t>
                      </a:r>
                    </a:p>
                  </a:txBody>
                  <a:tcPr marL="139277" marR="139277" marT="69638" marB="69638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55087"/>
                  </a:ext>
                </a:extLst>
              </a:tr>
              <a:tr h="6657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Roof area and Relative Compactness</a:t>
                      </a: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Negative</a:t>
                      </a:r>
                    </a:p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-0.869</a:t>
                      </a:r>
                    </a:p>
                  </a:txBody>
                  <a:tcPr marL="139277" marR="139277" marT="69638" marB="69638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38547"/>
                  </a:ext>
                </a:extLst>
              </a:tr>
              <a:tr h="8679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Overall height  and Relative Compactness</a:t>
                      </a: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Positive</a:t>
                      </a:r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0.828</a:t>
                      </a:r>
                    </a:p>
                  </a:txBody>
                  <a:tcPr marL="139277" marR="139277" marT="69638" marB="696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20739"/>
                  </a:ext>
                </a:extLst>
              </a:tr>
              <a:tr h="8511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Overall height and Surface Area</a:t>
                      </a: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Negative</a:t>
                      </a:r>
                    </a:p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L="139277" marR="139277" marT="69638" marB="6963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-0.858</a:t>
                      </a:r>
                    </a:p>
                  </a:txBody>
                  <a:tcPr marL="139277" marR="139277" marT="69638" marB="69638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28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662</Words>
  <Application>Microsoft Office PowerPoint</Application>
  <PresentationFormat>Widescreen</PresentationFormat>
  <Paragraphs>142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Aptos Display</vt:lpstr>
      <vt:lpstr>Arial</vt:lpstr>
      <vt:lpstr>Bell MT</vt:lpstr>
      <vt:lpstr>Calibri</vt:lpstr>
      <vt:lpstr>Comic Sans MS</vt:lpstr>
      <vt:lpstr>Cooper Black</vt:lpstr>
      <vt:lpstr>Corbel Light</vt:lpstr>
      <vt:lpstr>office theme</vt:lpstr>
      <vt:lpstr>Energy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</vt:lpstr>
      <vt:lpstr>PowerPoint Presentation</vt:lpstr>
      <vt:lpstr>Histograms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Analysis</vt:lpstr>
      <vt:lpstr>PowerPoint Presentation</vt:lpstr>
      <vt:lpstr>Perceptrons</vt:lpstr>
      <vt:lpstr>Support Vector Machines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Chenna Keshav Chinthakindi</cp:lastModifiedBy>
  <cp:revision>5</cp:revision>
  <dcterms:created xsi:type="dcterms:W3CDTF">2024-04-23T17:33:21Z</dcterms:created>
  <dcterms:modified xsi:type="dcterms:W3CDTF">2024-04-29T20:05:05Z</dcterms:modified>
</cp:coreProperties>
</file>